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31"/>
  </p:notesMasterIdLst>
  <p:sldIdLst>
    <p:sldId id="257" r:id="rId2"/>
    <p:sldId id="306" r:id="rId3"/>
    <p:sldId id="264" r:id="rId4"/>
    <p:sldId id="280" r:id="rId5"/>
    <p:sldId id="262" r:id="rId6"/>
    <p:sldId id="279" r:id="rId7"/>
    <p:sldId id="259" r:id="rId8"/>
    <p:sldId id="305" r:id="rId9"/>
    <p:sldId id="282" r:id="rId10"/>
    <p:sldId id="304" r:id="rId11"/>
    <p:sldId id="281" r:id="rId12"/>
    <p:sldId id="283" r:id="rId13"/>
    <p:sldId id="260" r:id="rId14"/>
    <p:sldId id="270" r:id="rId15"/>
    <p:sldId id="271" r:id="rId16"/>
    <p:sldId id="272" r:id="rId17"/>
    <p:sldId id="273" r:id="rId18"/>
    <p:sldId id="274" r:id="rId19"/>
    <p:sldId id="287" r:id="rId20"/>
    <p:sldId id="285" r:id="rId21"/>
    <p:sldId id="315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2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990000"/>
    <a:srgbClr val="9900FF"/>
    <a:srgbClr val="FFCC99"/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8" autoAdjust="0"/>
    <p:restoredTop sz="86496" autoAdjust="0"/>
  </p:normalViewPr>
  <p:slideViewPr>
    <p:cSldViewPr>
      <p:cViewPr varScale="1">
        <p:scale>
          <a:sx n="78" d="100"/>
          <a:sy n="78" d="100"/>
        </p:scale>
        <p:origin x="10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4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4.xml"/><Relationship Id="rId7" Type="http://schemas.openxmlformats.org/officeDocument/2006/relationships/slide" Target="slides/slide18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6" Type="http://schemas.openxmlformats.org/officeDocument/2006/relationships/slide" Target="slides/slide17.xml"/><Relationship Id="rId5" Type="http://schemas.openxmlformats.org/officeDocument/2006/relationships/slide" Target="slides/slide16.xml"/><Relationship Id="rId4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5428098-53EF-428E-AD11-81F3592FED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1803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C47E8061-7629-455C-800B-CD18DF70E1CA}" type="slidenum">
              <a:rPr lang="en-US" altLang="zh-CN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723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BA892CB9-036A-4924-94C9-8F5C0276DBB7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88655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FD5615E-D446-4F28-AFF2-6A1A0AECF749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900" b="1" smtClean="0"/>
              <a:t>    </a:t>
            </a:r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8359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807A916C-23F4-4B77-9C0E-251A56157F4D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000" b="1" smtClean="0"/>
          </a:p>
        </p:txBody>
      </p:sp>
    </p:spTree>
    <p:extLst>
      <p:ext uri="{BB962C8B-B14F-4D97-AF65-F5344CB8AC3E}">
        <p14:creationId xmlns:p14="http://schemas.microsoft.com/office/powerpoint/2010/main" val="4044877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C450A6DA-9ACD-472C-945A-CBF0BDB7CC8B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900" b="1" smtClean="0"/>
              <a:t> </a:t>
            </a: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55892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8993AE1C-3AB5-4F60-B717-AD99B9B81ED6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900" b="1" smtClean="0">
                <a:latin typeface="宋体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73457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490A4347-E5F8-405D-B948-F63E8B04C4ED}" type="slidenum">
              <a:rPr lang="en-US" altLang="zh-CN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1549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147BF425-E6B0-4A14-B5AA-06A888F6C4B7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6270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42BB1562-72BE-4704-8943-0FEE82730B6E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5235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268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648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4086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7950" y="304800"/>
            <a:ext cx="19240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197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720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052802"/>
            <a:ext cx="8928744" cy="5084430"/>
          </a:xfrm>
        </p:spPr>
        <p:txBody>
          <a:bodyPr/>
          <a:lstStyle>
            <a:lvl1pPr marL="0" indent="612000">
              <a:buNone/>
              <a:defRPr sz="2400" b="1" i="0" baseline="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203886" y="6376895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941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60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6419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404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528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06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990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97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260350"/>
          </a:xfrm>
          <a:prstGeom prst="rect">
            <a:avLst/>
          </a:prstGeom>
          <a:gradFill rotWithShape="1">
            <a:gsLst>
              <a:gs pos="0">
                <a:srgbClr val="33CCFF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</a:endParaRPr>
          </a:p>
        </p:txBody>
      </p:sp>
      <p:sp>
        <p:nvSpPr>
          <p:cNvPr id="8195" name="Rectangle 3"/>
          <p:cNvSpPr>
            <a:spLocks noChangeArrowheads="1"/>
          </p:cNvSpPr>
          <p:nvPr userDrawn="1"/>
        </p:nvSpPr>
        <p:spPr bwMode="auto">
          <a:xfrm>
            <a:off x="0" y="6524625"/>
            <a:ext cx="9144000" cy="333375"/>
          </a:xfrm>
          <a:prstGeom prst="rect">
            <a:avLst/>
          </a:prstGeom>
          <a:solidFill>
            <a:srgbClr val="122D6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1400">
              <a:solidFill>
                <a:srgbClr val="FFFFFF"/>
              </a:solidFill>
              <a:latin typeface="Arial Black" pitchFamily="34" charset="0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2007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 b="1">
                <a:solidFill>
                  <a:srgbClr val="114FFB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Slide Title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95400"/>
            <a:ext cx="762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Body Text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199" name="Line 7"/>
          <p:cNvSpPr>
            <a:spLocks noChangeShapeType="1"/>
          </p:cNvSpPr>
          <p:nvPr userDrawn="1"/>
        </p:nvSpPr>
        <p:spPr bwMode="auto">
          <a:xfrm>
            <a:off x="693738" y="10668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4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25692"/>
            <a:ext cx="7673975" cy="609600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rgbClr val="990000"/>
                </a:solidFill>
              </a:rPr>
              <a:t>第</a:t>
            </a:r>
            <a:r>
              <a:rPr lang="en-US" altLang="zh-CN" sz="3200" b="1" dirty="0" smtClean="0">
                <a:solidFill>
                  <a:srgbClr val="990000"/>
                </a:solidFill>
              </a:rPr>
              <a:t>6</a:t>
            </a:r>
            <a:r>
              <a:rPr lang="zh-CN" altLang="en-US" sz="3200" b="1" dirty="0" smtClean="0">
                <a:solidFill>
                  <a:srgbClr val="990000"/>
                </a:solidFill>
              </a:rPr>
              <a:t>章 </a:t>
            </a:r>
            <a:r>
              <a:rPr lang="en-US" altLang="zh-CN" sz="3200" b="1" dirty="0" smtClean="0">
                <a:solidFill>
                  <a:srgbClr val="990000"/>
                </a:solidFill>
              </a:rPr>
              <a:t>MCS-51</a:t>
            </a:r>
            <a:r>
              <a:rPr lang="zh-CN" altLang="en-US" sz="3200" b="1" dirty="0" smtClean="0">
                <a:solidFill>
                  <a:srgbClr val="990000"/>
                </a:solidFill>
              </a:rPr>
              <a:t>单片机的定时</a:t>
            </a:r>
            <a:r>
              <a:rPr lang="en-US" altLang="zh-CN" sz="3200" b="1" dirty="0" smtClean="0">
                <a:solidFill>
                  <a:srgbClr val="990000"/>
                </a:solidFill>
              </a:rPr>
              <a:t>/</a:t>
            </a:r>
            <a:r>
              <a:rPr lang="zh-CN" altLang="en-US" sz="3200" b="1" dirty="0" smtClean="0">
                <a:solidFill>
                  <a:srgbClr val="990000"/>
                </a:solidFill>
              </a:rPr>
              <a:t>计数器</a:t>
            </a:r>
          </a:p>
        </p:txBody>
      </p:sp>
      <p:sp>
        <p:nvSpPr>
          <p:cNvPr id="7171" name="Rectangle 4"/>
          <p:cNvSpPr>
            <a:spLocks noGrp="1" noChangeArrowheads="1"/>
          </p:cNvSpPr>
          <p:nvPr>
            <p:ph idx="1"/>
          </p:nvPr>
        </p:nvSpPr>
        <p:spPr>
          <a:xfrm>
            <a:off x="107628" y="1219200"/>
            <a:ext cx="8928744" cy="491803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800" b="1" dirty="0" smtClean="0"/>
              <a:t>6.1 </a:t>
            </a:r>
            <a:r>
              <a:rPr lang="zh-CN" altLang="en-US" sz="2800" b="1" dirty="0" smtClean="0"/>
              <a:t>定时器的定时与计数功能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 smtClean="0"/>
              <a:t>6.2 </a:t>
            </a:r>
            <a:r>
              <a:rPr lang="zh-CN" altLang="en-US" sz="2800" b="1" dirty="0" smtClean="0"/>
              <a:t>定时器的有关特殊功能寄存器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 smtClean="0"/>
              <a:t>6.3 </a:t>
            </a:r>
            <a:r>
              <a:rPr lang="zh-CN" altLang="en-US" sz="2800" b="1" dirty="0" smtClean="0"/>
              <a:t>定时器的四种工作方式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800" b="1" dirty="0" smtClean="0"/>
              <a:t>6.4 </a:t>
            </a:r>
            <a:r>
              <a:rPr lang="zh-CN" altLang="en-US" sz="2800" b="1" dirty="0" smtClean="0"/>
              <a:t>定时器的应用</a:t>
            </a:r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673975" cy="609600"/>
          </a:xfrm>
        </p:spPr>
        <p:txBody>
          <a:bodyPr/>
          <a:lstStyle/>
          <a:p>
            <a:pPr algn="l"/>
            <a:r>
              <a:rPr lang="en-US" altLang="zh-CN" sz="3600" b="1" dirty="0" smtClean="0">
                <a:solidFill>
                  <a:srgbClr val="990000"/>
                </a:solidFill>
              </a:rPr>
              <a:t>6.2.2  </a:t>
            </a:r>
            <a:r>
              <a:rPr lang="en-US" altLang="zh-CN" sz="3600" b="1" dirty="0" smtClean="0">
                <a:solidFill>
                  <a:srgbClr val="990000"/>
                </a:solidFill>
                <a:latin typeface="宋体" pitchFamily="2" charset="-122"/>
              </a:rPr>
              <a:t>TM</a:t>
            </a:r>
            <a:r>
              <a:rPr lang="en-US" altLang="zh-CN" sz="3600" b="1" dirty="0" smtClean="0">
                <a:solidFill>
                  <a:srgbClr val="990000"/>
                </a:solidFill>
              </a:rPr>
              <a:t>O</a:t>
            </a:r>
            <a:r>
              <a:rPr lang="en-US" altLang="zh-CN" sz="3600" b="1" dirty="0" smtClean="0">
                <a:solidFill>
                  <a:srgbClr val="990000"/>
                </a:solidFill>
                <a:latin typeface="宋体" pitchFamily="2" charset="-122"/>
              </a:rPr>
              <a:t>D</a:t>
            </a:r>
            <a:r>
              <a:rPr lang="zh-CN" altLang="en-US" sz="3600" b="1" dirty="0" smtClean="0">
                <a:solidFill>
                  <a:srgbClr val="990000"/>
                </a:solidFill>
                <a:latin typeface="宋体" pitchFamily="2" charset="-122"/>
              </a:rPr>
              <a:t>定时器方式寄存器</a:t>
            </a:r>
            <a:endParaRPr lang="zh-CN" altLang="en-US" sz="3600" dirty="0" smtClean="0"/>
          </a:p>
        </p:txBody>
      </p:sp>
      <p:pic>
        <p:nvPicPr>
          <p:cNvPr id="14339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8686800" cy="4495800"/>
          </a:xfrm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448DCAE3-B0CA-4F23-BC76-9C08347404C2}" type="slidenum">
              <a:rPr lang="en-US" altLang="zh-CN" smtClean="0"/>
              <a:t>10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142999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TMOD</a:t>
            </a:r>
            <a:r>
              <a:rPr lang="zh-CN" altLang="en-US" sz="2400" b="1" dirty="0" smtClean="0"/>
              <a:t>方式寄存器各位表示内容如图</a:t>
            </a:r>
            <a:r>
              <a:rPr lang="en-US" altLang="zh-CN" sz="2400" b="1" dirty="0" smtClean="0"/>
              <a:t>6-7</a:t>
            </a:r>
            <a:r>
              <a:rPr lang="zh-CN" altLang="en-US" sz="2400" b="1" dirty="0" smtClean="0"/>
              <a:t>所示。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79381" y="0"/>
            <a:ext cx="7673975" cy="609600"/>
          </a:xfrm>
        </p:spPr>
        <p:txBody>
          <a:bodyPr/>
          <a:lstStyle/>
          <a:p>
            <a:pPr algn="l" eaLnBrk="1" hangingPunct="1"/>
            <a:r>
              <a:rPr lang="en-US" altLang="zh-CN" sz="3200" b="1" dirty="0" smtClean="0">
                <a:solidFill>
                  <a:srgbClr val="990000"/>
                </a:solidFill>
              </a:rPr>
              <a:t>6.2.2  </a:t>
            </a:r>
            <a:r>
              <a:rPr lang="en-US" altLang="zh-CN" sz="3200" b="1" dirty="0" smtClean="0">
                <a:solidFill>
                  <a:srgbClr val="990000"/>
                </a:solidFill>
                <a:latin typeface="宋体" pitchFamily="2" charset="-122"/>
              </a:rPr>
              <a:t>TM</a:t>
            </a:r>
            <a:r>
              <a:rPr lang="en-US" altLang="zh-CN" sz="3200" b="1" dirty="0" smtClean="0">
                <a:solidFill>
                  <a:srgbClr val="990000"/>
                </a:solidFill>
              </a:rPr>
              <a:t>O</a:t>
            </a:r>
            <a:r>
              <a:rPr lang="en-US" altLang="zh-CN" sz="3200" b="1" dirty="0" smtClean="0">
                <a:solidFill>
                  <a:srgbClr val="990000"/>
                </a:solidFill>
                <a:latin typeface="宋体" pitchFamily="2" charset="-122"/>
              </a:rPr>
              <a:t>D</a:t>
            </a:r>
            <a:r>
              <a:rPr lang="zh-CN" altLang="en-US" sz="3200" b="1" dirty="0" smtClean="0">
                <a:solidFill>
                  <a:srgbClr val="990000"/>
                </a:solidFill>
                <a:latin typeface="宋体" pitchFamily="2" charset="-122"/>
              </a:rPr>
              <a:t>定时器方式寄存器（</a:t>
            </a:r>
            <a:r>
              <a:rPr lang="en-US" altLang="zh-CN" sz="3200" b="1" dirty="0" smtClean="0">
                <a:solidFill>
                  <a:srgbClr val="990000"/>
                </a:solidFill>
                <a:latin typeface="宋体" pitchFamily="2" charset="-122"/>
              </a:rPr>
              <a:t>89H</a:t>
            </a:r>
            <a:r>
              <a:rPr lang="zh-CN" altLang="en-US" sz="3200" b="1" dirty="0" smtClean="0">
                <a:solidFill>
                  <a:srgbClr val="990000"/>
                </a:solidFill>
                <a:latin typeface="宋体" pitchFamily="2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07628" y="1775239"/>
                <a:ext cx="8928744" cy="4773199"/>
              </a:xfrm>
            </p:spPr>
            <p:txBody>
              <a:bodyPr/>
              <a:lstStyle/>
              <a:p>
                <a:pPr lvl="0" indent="0" eaLnBrk="1" hangingPunct="1">
                  <a:spcBef>
                    <a:spcPct val="0"/>
                  </a:spcBef>
                </a:pPr>
                <a:r>
                  <a:rPr lang="en-US" altLang="zh-CN" kern="1200" dirty="0" smtClean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   1</a:t>
                </a:r>
                <a:r>
                  <a:rPr lang="zh-CN" altLang="en-US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）门控方式选择位</a:t>
                </a:r>
                <a:r>
                  <a:rPr lang="en-US" altLang="zh-CN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GATE </a:t>
                </a:r>
                <a:r>
                  <a:rPr lang="zh-CN" altLang="en-US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： </a:t>
                </a:r>
              </a:p>
              <a:p>
                <a:pPr lvl="0" indent="0" eaLnBrk="1" hangingPunct="1">
                  <a:spcBef>
                    <a:spcPct val="0"/>
                  </a:spcBef>
                </a:pP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 </a:t>
                </a:r>
                <a:r>
                  <a:rPr lang="en-US" altLang="zh-CN" kern="1200" dirty="0">
                    <a:solidFill>
                      <a:schemeClr val="accent2"/>
                    </a:solidFill>
                    <a:latin typeface="宋体" pitchFamily="2" charset="-122"/>
                    <a:ea typeface="宋体" pitchFamily="2" charset="-122"/>
                  </a:rPr>
                  <a:t>GATE=0</a:t>
                </a:r>
                <a:r>
                  <a:rPr lang="zh-CN" altLang="en-US" kern="1200" dirty="0">
                    <a:solidFill>
                      <a:schemeClr val="accent2"/>
                    </a:solidFill>
                    <a:latin typeface="宋体" pitchFamily="2" charset="-122"/>
                    <a:ea typeface="宋体" pitchFamily="2" charset="-122"/>
                  </a:rPr>
                  <a:t>，非门控方式</a:t>
                </a:r>
                <a:r>
                  <a:rPr lang="en-US" altLang="zh-CN" kern="1200" dirty="0">
                    <a:solidFill>
                      <a:schemeClr val="accent2"/>
                    </a:solidFill>
                    <a:latin typeface="宋体" pitchFamily="2" charset="-122"/>
                    <a:ea typeface="宋体" pitchFamily="2" charset="-122"/>
                  </a:rPr>
                  <a:t>(</a:t>
                </a:r>
                <a:r>
                  <a:rPr lang="zh-CN" altLang="en-US" kern="1200" dirty="0">
                    <a:solidFill>
                      <a:schemeClr val="accent2"/>
                    </a:solidFill>
                    <a:latin typeface="宋体" pitchFamily="2" charset="-122"/>
                    <a:ea typeface="宋体" pitchFamily="2" charset="-122"/>
                  </a:rPr>
                  <a:t>内部启动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：</a:t>
                </a:r>
              </a:p>
              <a:p>
                <a:pPr lvl="0" indent="0" eaLnBrk="1" hangingPunct="1">
                  <a:spcBef>
                    <a:spcPct val="0"/>
                  </a:spcBef>
                </a:pPr>
                <a:r>
                  <a:rPr lang="zh-CN" altLang="en-US" kern="1200" dirty="0" smtClean="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rPr>
                  <a:t>   </a:t>
                </a:r>
                <a:r>
                  <a:rPr lang="en-US" altLang="zh-CN" kern="1200" dirty="0" err="1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TRx</a:t>
                </a:r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=1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rPr>
                  <a:t>，就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启动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rPr>
                  <a:t>定时器工作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；</a:t>
                </a:r>
              </a:p>
              <a:p>
                <a:pPr lvl="0" indent="0" eaLnBrk="1" hangingPunct="1">
                  <a:spcBef>
                    <a:spcPct val="0"/>
                  </a:spcBef>
                </a:pPr>
                <a:r>
                  <a:rPr lang="zh-CN" altLang="en-US" kern="1200" dirty="0" smtClean="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rPr>
                  <a:t>   </a:t>
                </a:r>
                <a:r>
                  <a:rPr lang="en-US" altLang="zh-CN" kern="1200" dirty="0" err="1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TRx</a:t>
                </a:r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=0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，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rPr>
                  <a:t>就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停止定时器工作。</a:t>
                </a:r>
              </a:p>
              <a:p>
                <a:pPr lvl="0" indent="0" eaLnBrk="1" hangingPunct="1">
                  <a:spcBef>
                    <a:spcPct val="0"/>
                  </a:spcBef>
                </a:pPr>
                <a:r>
                  <a:rPr lang="zh-CN" altLang="en-US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  </a:t>
                </a:r>
                <a:r>
                  <a:rPr lang="en-US" altLang="zh-CN" kern="1200" dirty="0">
                    <a:solidFill>
                      <a:schemeClr val="accent2"/>
                    </a:solidFill>
                    <a:latin typeface="宋体" pitchFamily="2" charset="-122"/>
                    <a:ea typeface="宋体" pitchFamily="2" charset="-122"/>
                  </a:rPr>
                  <a:t>GATE=1</a:t>
                </a:r>
                <a:r>
                  <a:rPr lang="zh-CN" altLang="en-US" kern="1200" dirty="0">
                    <a:solidFill>
                      <a:schemeClr val="accent2"/>
                    </a:solidFill>
                    <a:latin typeface="宋体" pitchFamily="2" charset="-122"/>
                    <a:ea typeface="宋体" pitchFamily="2" charset="-122"/>
                  </a:rPr>
                  <a:t>，门控方式</a:t>
                </a:r>
                <a:r>
                  <a:rPr lang="en-US" altLang="zh-CN" kern="1200" dirty="0">
                    <a:solidFill>
                      <a:schemeClr val="accent2"/>
                    </a:solidFill>
                    <a:latin typeface="宋体" pitchFamily="2" charset="-122"/>
                    <a:ea typeface="宋体" pitchFamily="2" charset="-122"/>
                  </a:rPr>
                  <a:t>(</a:t>
                </a:r>
                <a:r>
                  <a:rPr lang="zh-CN" altLang="en-US" kern="1200" dirty="0">
                    <a:solidFill>
                      <a:schemeClr val="accent2"/>
                    </a:solidFill>
                    <a:latin typeface="宋体" pitchFamily="2" charset="-122"/>
                    <a:ea typeface="宋体" pitchFamily="2" charset="-122"/>
                  </a:rPr>
                  <a:t>外启动</a:t>
                </a:r>
                <a:r>
                  <a:rPr lang="en-US" altLang="zh-CN" kern="1200" dirty="0">
                    <a:solidFill>
                      <a:schemeClr val="accent2"/>
                    </a:solidFill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zh-CN" altLang="en-US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：</a:t>
                </a:r>
                <a:endParaRPr lang="en-US" altLang="zh-CN" kern="1200" dirty="0" smtClean="0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0" indent="0" eaLnBrk="1" hangingPunct="1">
                  <a:spcBef>
                    <a:spcPct val="0"/>
                  </a:spcBef>
                </a:pP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 </a:t>
                </a:r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 </a:t>
                </a:r>
                <a:r>
                  <a:rPr lang="zh-CN" altLang="en-US" kern="1200" dirty="0" smtClean="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rPr>
                  <a:t>只有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rPr>
                  <a:t>当</a:t>
                </a:r>
                <a:r>
                  <a:rPr lang="en-US" altLang="zh-CN" kern="1200" dirty="0" err="1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TRx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=1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且引脚</a:t>
                </a:r>
                <a:r>
                  <a:rPr lang="en-US" altLang="zh-CN" kern="1200" dirty="0" err="1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INTx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=1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才启动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Arial" charset="0"/>
                    <a:ea typeface="宋体" pitchFamily="2" charset="-122"/>
                  </a:rPr>
                  <a:t>定时器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。</a:t>
                </a:r>
                <a:endParaRPr lang="en-US" altLang="zh-CN" kern="1200" dirty="0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0" indent="0" eaLnBrk="1" hangingPunct="1">
                  <a:spcBef>
                    <a:spcPct val="0"/>
                  </a:spcBef>
                </a:pPr>
                <a:r>
                  <a:rPr lang="en-US" altLang="zh-CN" kern="1200" dirty="0" smtClean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   2</a:t>
                </a:r>
                <a:r>
                  <a:rPr lang="zh-CN" altLang="en-US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）功能选择位</a:t>
                </a:r>
                <a:r>
                  <a:rPr lang="en-US" altLang="zh-CN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C/T</a:t>
                </a:r>
                <a:r>
                  <a:rPr lang="zh-CN" altLang="en-US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：</a:t>
                </a:r>
              </a:p>
              <a:p>
                <a:pPr lvl="0" indent="0" eaLnBrk="1" hangingPunct="1">
                  <a:spcBef>
                    <a:spcPct val="0"/>
                  </a:spcBef>
                </a:pP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 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C</a:t>
                </a:r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accPr>
                      <m:e>
                        <m:r>
                          <a:rPr lang="en-US" altLang="zh-CN" b="1" i="1" kern="1200" smtClean="0">
                            <a:solidFill>
                              <a:srgbClr val="000000"/>
                            </a:solidFill>
                            <a:latin typeface="Cambria Math"/>
                            <a:ea typeface="宋体" pitchFamily="2" charset="-122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=0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，定时功能，计数内部机器周期脉冲；</a:t>
                </a:r>
              </a:p>
              <a:p>
                <a:pPr lvl="0" indent="0" eaLnBrk="1" hangingPunct="1">
                  <a:lnSpc>
                    <a:spcPct val="80000"/>
                  </a:lnSpc>
                </a:pP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 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C</a:t>
                </a:r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accPr>
                      <m:e>
                        <m:r>
                          <a:rPr lang="en-US" altLang="zh-CN" b="1" i="1" kern="1200" smtClean="0">
                            <a:solidFill>
                              <a:srgbClr val="000000"/>
                            </a:solidFill>
                            <a:latin typeface="Cambria Math"/>
                            <a:ea typeface="宋体" pitchFamily="2" charset="-122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=1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，计数功能，计数引脚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T0(T1)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输入的负脉冲</a:t>
                </a:r>
                <a:r>
                  <a:rPr lang="zh-CN" altLang="en-US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。</a:t>
                </a:r>
                <a:endParaRPr lang="en-US" altLang="zh-CN" kern="1200" dirty="0" smtClean="0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0" indent="381000" eaLnBrk="1" hangingPunct="1">
                  <a:lnSpc>
                    <a:spcPct val="80000"/>
                  </a:lnSpc>
                  <a:defRPr/>
                </a:pPr>
                <a:r>
                  <a:rPr lang="en-US" altLang="zh-CN" kern="1200" dirty="0" smtClean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 3</a:t>
                </a:r>
                <a:r>
                  <a:rPr lang="zh-CN" altLang="en-US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）方式选择位</a:t>
                </a:r>
                <a:r>
                  <a:rPr lang="en-US" altLang="zh-CN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M1</a:t>
                </a:r>
                <a:r>
                  <a:rPr lang="zh-CN" altLang="en-US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、</a:t>
                </a:r>
                <a:r>
                  <a:rPr lang="en-US" altLang="zh-CN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M0</a:t>
                </a:r>
                <a:r>
                  <a:rPr lang="zh-CN" altLang="en-US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：</a:t>
                </a:r>
                <a:r>
                  <a:rPr lang="en-US" altLang="zh-CN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4</a:t>
                </a:r>
                <a:r>
                  <a:rPr lang="zh-CN" altLang="en-US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种工作方式：</a:t>
                </a:r>
                <a:r>
                  <a:rPr lang="en-US" altLang="zh-CN" kern="1200" dirty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13/16/8</a:t>
                </a:r>
                <a:r>
                  <a:rPr lang="zh-CN" altLang="en-US" kern="1200" dirty="0" smtClean="0">
                    <a:solidFill>
                      <a:srgbClr val="9900FF"/>
                    </a:solidFill>
                    <a:latin typeface="宋体" pitchFamily="2" charset="-122"/>
                    <a:ea typeface="宋体" pitchFamily="2" charset="-122"/>
                  </a:rPr>
                  <a:t>位</a:t>
                </a:r>
                <a:endParaRPr lang="en-US" altLang="zh-CN" kern="1200" dirty="0" smtClean="0">
                  <a:solidFill>
                    <a:srgbClr val="9900FF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0" indent="381000" eaLnBrk="1" hangingPunct="1">
                  <a:lnSpc>
                    <a:spcPct val="80000"/>
                  </a:lnSpc>
                  <a:defRPr/>
                </a:pPr>
                <a:r>
                  <a:rPr lang="zh-CN" altLang="en-US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确定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定时器工作方式指令</a:t>
                </a:r>
                <a:r>
                  <a:rPr lang="zh-CN" altLang="en-US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：</a:t>
                </a:r>
                <a:endParaRPr lang="en-US" altLang="zh-CN" kern="1200" dirty="0" smtClean="0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0" indent="381000" eaLnBrk="1" hangingPunct="1">
                  <a:lnSpc>
                    <a:spcPct val="80000"/>
                  </a:lnSpc>
                  <a:defRPr/>
                </a:pPr>
                <a:r>
                  <a:rPr lang="zh-CN" altLang="en-US" kern="1200" dirty="0" smtClean="0">
                    <a:latin typeface="宋体" pitchFamily="2" charset="-122"/>
                    <a:ea typeface="宋体" pitchFamily="2" charset="-122"/>
                  </a:rPr>
                  <a:t>例</a:t>
                </a:r>
                <a:r>
                  <a:rPr lang="zh-CN" altLang="en-US" kern="1200" dirty="0">
                    <a:latin typeface="宋体" pitchFamily="2" charset="-122"/>
                    <a:ea typeface="宋体" pitchFamily="2" charset="-122"/>
                  </a:rPr>
                  <a:t>：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设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T0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用方式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2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非门控定时，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T1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用方式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门控计数。</a:t>
                </a:r>
              </a:p>
              <a:p>
                <a:pPr lvl="0" indent="0" eaLnBrk="1" hangingPunct="1">
                  <a:spcBef>
                    <a:spcPct val="0"/>
                  </a:spcBef>
                </a:pP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			</a:t>
                </a:r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TMD=</a:t>
                </a:r>
                <a:r>
                  <a:rPr kumimoji="1" lang="en-US" altLang="zh-CN" b="0" kern="1200" dirty="0" smtClean="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11010010B</a:t>
                </a:r>
                <a:endParaRPr lang="en-US" altLang="zh-CN" kern="1200" dirty="0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0" indent="0" eaLnBrk="1" hangingPunct="1">
                  <a:lnSpc>
                    <a:spcPct val="80000"/>
                  </a:lnSpc>
                </a:pPr>
                <a:endParaRPr lang="en-US" altLang="zh-CN" kern="1200" dirty="0" smtClean="0">
                  <a:solidFill>
                    <a:srgbClr val="9900FF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0" indent="0" eaLnBrk="1" hangingPunct="1">
                  <a:lnSpc>
                    <a:spcPct val="80000"/>
                  </a:lnSpc>
                </a:pPr>
                <a:endParaRPr lang="zh-CN" altLang="en-US" kern="1200" dirty="0">
                  <a:solidFill>
                    <a:srgbClr val="9900FF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0" indent="0" eaLnBrk="1" hangingPunct="1">
                  <a:spcBef>
                    <a:spcPct val="0"/>
                  </a:spcBef>
                </a:pPr>
                <a:endParaRPr lang="zh-CN" altLang="en-US" kern="1200" dirty="0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628" y="1775239"/>
                <a:ext cx="8928744" cy="4773199"/>
              </a:xfrm>
              <a:blipFill rotWithShape="1">
                <a:blip r:embed="rId4"/>
                <a:stretch>
                  <a:fillRect t="-1022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-368300" y="5010150"/>
            <a:ext cx="85867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381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zh-CN" altLang="en-US" sz="2400" b="1" dirty="0">
              <a:solidFill>
                <a:srgbClr val="9900FF"/>
              </a:solidFill>
              <a:latin typeface="宋体" pitchFamily="2" charset="-122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0" y="1666875"/>
            <a:ext cx="91440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2400" b="1" dirty="0">
              <a:latin typeface="宋体" pitchFamily="2" charset="-122"/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-214313" y="5565775"/>
            <a:ext cx="9358313" cy="98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3810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altLang="zh-CN" sz="2400" b="1" dirty="0">
              <a:latin typeface="宋体" pitchFamily="2" charset="-122"/>
            </a:endParaRPr>
          </a:p>
        </p:txBody>
      </p:sp>
      <p:graphicFrame>
        <p:nvGraphicFramePr>
          <p:cNvPr id="307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48541"/>
              </p:ext>
            </p:extLst>
          </p:nvPr>
        </p:nvGraphicFramePr>
        <p:xfrm>
          <a:off x="1" y="762000"/>
          <a:ext cx="9067799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文档" r:id="rId5" imgW="8803640" imgH="670560" progId="Word.Document.8">
                  <p:embed/>
                </p:oleObj>
              </mc:Choice>
              <mc:Fallback>
                <p:oleObj name="文档" r:id="rId5" imgW="8803640" imgH="67056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762000"/>
                        <a:ext cx="9067799" cy="6699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80" name="Group 8"/>
          <p:cNvGrpSpPr>
            <a:grpSpLocks/>
          </p:cNvGrpSpPr>
          <p:nvPr/>
        </p:nvGrpSpPr>
        <p:grpSpPr bwMode="auto">
          <a:xfrm>
            <a:off x="1187440" y="838200"/>
            <a:ext cx="7008813" cy="968375"/>
            <a:chOff x="738" y="828"/>
            <a:chExt cx="4075" cy="610"/>
          </a:xfrm>
        </p:grpSpPr>
        <p:sp>
          <p:nvSpPr>
            <p:cNvPr id="3087" name="AutoShape 9"/>
            <p:cNvSpPr>
              <a:spLocks/>
            </p:cNvSpPr>
            <p:nvPr/>
          </p:nvSpPr>
          <p:spPr bwMode="auto">
            <a:xfrm rot="16200000" flipV="1">
              <a:off x="1504" y="366"/>
              <a:ext cx="89" cy="1621"/>
            </a:xfrm>
            <a:prstGeom prst="leftBrace">
              <a:avLst>
                <a:gd name="adj1" fmla="val 15177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8" name="AutoShape 10"/>
            <p:cNvSpPr>
              <a:spLocks/>
            </p:cNvSpPr>
            <p:nvPr/>
          </p:nvSpPr>
          <p:spPr bwMode="auto">
            <a:xfrm rot="16200000" flipV="1">
              <a:off x="3958" y="328"/>
              <a:ext cx="89" cy="1621"/>
            </a:xfrm>
            <a:prstGeom prst="leftBrace">
              <a:avLst>
                <a:gd name="adj1" fmla="val 15177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9" name="Text Box 11"/>
            <p:cNvSpPr txBox="1">
              <a:spLocks noChangeArrowheads="1"/>
            </p:cNvSpPr>
            <p:nvPr/>
          </p:nvSpPr>
          <p:spPr bwMode="auto">
            <a:xfrm>
              <a:off x="1275" y="1150"/>
              <a:ext cx="44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imes New Roman" pitchFamily="18" charset="0"/>
                </a:rPr>
                <a:t>T1</a:t>
              </a:r>
            </a:p>
          </p:txBody>
        </p:sp>
        <p:sp>
          <p:nvSpPr>
            <p:cNvPr id="3090" name="Text Box 12"/>
            <p:cNvSpPr txBox="1">
              <a:spLocks noChangeArrowheads="1"/>
            </p:cNvSpPr>
            <p:nvPr/>
          </p:nvSpPr>
          <p:spPr bwMode="auto">
            <a:xfrm>
              <a:off x="3733" y="1138"/>
              <a:ext cx="6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imes New Roman" pitchFamily="18" charset="0"/>
                </a:rPr>
                <a:t>T0</a:t>
              </a:r>
            </a:p>
          </p:txBody>
        </p:sp>
        <p:sp>
          <p:nvSpPr>
            <p:cNvPr id="3091" name="Line 13"/>
            <p:cNvSpPr>
              <a:spLocks noChangeShapeType="1"/>
            </p:cNvSpPr>
            <p:nvPr/>
          </p:nvSpPr>
          <p:spPr bwMode="auto">
            <a:xfrm>
              <a:off x="3767" y="828"/>
              <a:ext cx="1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2" name="Line 14"/>
            <p:cNvSpPr>
              <a:spLocks noChangeShapeType="1"/>
            </p:cNvSpPr>
            <p:nvPr/>
          </p:nvSpPr>
          <p:spPr bwMode="auto">
            <a:xfrm>
              <a:off x="1231" y="833"/>
              <a:ext cx="1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084" name="图片 1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666876"/>
            <a:ext cx="4114800" cy="199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2564465" y="6400800"/>
            <a:ext cx="2895600" cy="457200"/>
          </a:xfrm>
        </p:spPr>
        <p:txBody>
          <a:bodyPr/>
          <a:lstStyle/>
          <a:p>
            <a:pPr>
              <a:defRPr/>
            </a:pPr>
            <a:fld id="{F4B4DB7A-E24D-4B55-904B-B6D783CD64F6}" type="slidenum">
              <a:rPr lang="en-US" altLang="zh-CN" smtClean="0"/>
              <a:t>11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/>
      <p:bldP spid="348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3200" b="1" dirty="0" smtClean="0">
                <a:solidFill>
                  <a:srgbClr val="990000"/>
                </a:solidFill>
              </a:rPr>
              <a:t>6.2.3 </a:t>
            </a:r>
            <a:r>
              <a:rPr lang="zh-CN" altLang="en-US" sz="3200" b="1" dirty="0" smtClean="0">
                <a:solidFill>
                  <a:srgbClr val="990000"/>
                </a:solidFill>
                <a:latin typeface="宋体" panose="02010600030101010101" pitchFamily="2" charset="-122"/>
              </a:rPr>
              <a:t>定时器的计数</a:t>
            </a:r>
            <a:r>
              <a:rPr lang="zh-CN" altLang="en-US" sz="3200" b="1" dirty="0" smtClean="0">
                <a:solidFill>
                  <a:srgbClr val="990000"/>
                </a:solidFill>
              </a:rPr>
              <a:t>数据</a:t>
            </a:r>
            <a:r>
              <a:rPr lang="zh-CN" altLang="en-US" sz="3200" b="1" dirty="0" smtClean="0">
                <a:solidFill>
                  <a:srgbClr val="990000"/>
                </a:solidFill>
                <a:latin typeface="宋体" panose="02010600030101010101" pitchFamily="2" charset="-122"/>
              </a:rPr>
              <a:t>寄存器</a:t>
            </a:r>
            <a:r>
              <a:rPr lang="zh-CN" altLang="en-US" sz="3200" b="1" dirty="0" smtClean="0">
                <a:solidFill>
                  <a:srgbClr val="990000"/>
                </a:solidFill>
              </a:rPr>
              <a:t> </a:t>
            </a:r>
            <a:endParaRPr lang="en-US" altLang="zh-CN" sz="2800" b="1" dirty="0" smtClean="0">
              <a:solidFill>
                <a:srgbClr val="0000CC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2765" y="986143"/>
            <a:ext cx="8928744" cy="508443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200" dirty="0">
                <a:solidFill>
                  <a:srgbClr val="FE6256"/>
                </a:solidFill>
                <a:latin typeface="黑体"/>
                <a:cs typeface="+mj-cs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/>
                <a:cs typeface="+mj-cs"/>
              </a:rPr>
              <a:t>定时器</a:t>
            </a:r>
            <a: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宋体"/>
                <a:cs typeface="+mj-cs"/>
              </a:rPr>
              <a:t>计数器</a:t>
            </a:r>
            <a: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  <a:t>T0</a:t>
            </a:r>
            <a:r>
              <a:rPr lang="zh-CN" altLang="en-US" dirty="0">
                <a:solidFill>
                  <a:srgbClr val="000000"/>
                </a:solidFill>
                <a:latin typeface="宋体"/>
                <a:cs typeface="+mj-cs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宋体"/>
                <a:cs typeface="+mj-cs"/>
              </a:rPr>
              <a:t>各有一个</a:t>
            </a:r>
            <a: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  <a:t>16</a:t>
            </a:r>
            <a:r>
              <a:rPr lang="zh-CN" altLang="en-US" dirty="0">
                <a:solidFill>
                  <a:srgbClr val="000000"/>
                </a:solidFill>
                <a:latin typeface="宋体"/>
                <a:cs typeface="+mj-cs"/>
              </a:rPr>
              <a:t>位的数据寄存器，由高</a:t>
            </a:r>
            <a: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  <a:t>8</a:t>
            </a:r>
            <a:r>
              <a:rPr lang="zh-CN" altLang="en-US" dirty="0">
                <a:solidFill>
                  <a:srgbClr val="000000"/>
                </a:solidFill>
                <a:latin typeface="宋体"/>
                <a:cs typeface="+mj-cs"/>
              </a:rPr>
              <a:t>位寄存器和低</a:t>
            </a:r>
            <a: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  <a:t>8</a:t>
            </a:r>
            <a:r>
              <a:rPr lang="zh-CN" altLang="en-US" dirty="0">
                <a:solidFill>
                  <a:srgbClr val="000000"/>
                </a:solidFill>
                <a:latin typeface="宋体"/>
                <a:cs typeface="+mj-cs"/>
              </a:rPr>
              <a:t>位寄存器组成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  <a:cs typeface="+mj-cs"/>
              </a:rPr>
              <a:t>。注意：</a:t>
            </a:r>
            <a:r>
              <a:rPr lang="zh-CN" altLang="en-US" dirty="0" smtClean="0">
                <a:solidFill>
                  <a:srgbClr val="FF0000"/>
                </a:solidFill>
                <a:latin typeface="宋体"/>
                <a:cs typeface="+mj-cs"/>
              </a:rPr>
              <a:t>操作时应分别按</a:t>
            </a:r>
            <a:r>
              <a:rPr lang="en-US" altLang="zh-CN" dirty="0" smtClean="0">
                <a:solidFill>
                  <a:srgbClr val="FF0000"/>
                </a:solidFill>
                <a:latin typeface="宋体"/>
                <a:cs typeface="+mj-cs"/>
              </a:rPr>
              <a:t>8</a:t>
            </a:r>
            <a:r>
              <a:rPr lang="zh-CN" altLang="en-US" dirty="0">
                <a:solidFill>
                  <a:srgbClr val="FF0000"/>
                </a:solidFill>
                <a:latin typeface="宋体"/>
                <a:cs typeface="+mj-cs"/>
              </a:rPr>
              <a:t>位</a:t>
            </a:r>
            <a:r>
              <a:rPr lang="zh-CN" altLang="en-US" dirty="0" smtClean="0">
                <a:solidFill>
                  <a:srgbClr val="FF0000"/>
                </a:solidFill>
                <a:latin typeface="宋体"/>
                <a:cs typeface="+mj-cs"/>
              </a:rPr>
              <a:t>赋值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  <a:cs typeface="+mj-cs"/>
              </a:rPr>
              <a:t>。</a:t>
            </a:r>
            <a: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</a:br>
            <a:r>
              <a:rPr lang="en-US" altLang="zh-CN" dirty="0">
                <a:solidFill>
                  <a:srgbClr val="FE6256"/>
                </a:solidFill>
                <a:latin typeface="黑体"/>
                <a:cs typeface="+mj-cs"/>
              </a:rPr>
              <a:t>  </a:t>
            </a:r>
            <a:r>
              <a:rPr lang="zh-CN" altLang="en-US" dirty="0">
                <a:solidFill>
                  <a:srgbClr val="0000CC"/>
                </a:solidFill>
                <a:latin typeface="黑体"/>
                <a:cs typeface="+mj-cs"/>
              </a:rPr>
              <a:t>名称：    </a:t>
            </a:r>
            <a:r>
              <a:rPr lang="en-US" altLang="zh-CN" dirty="0" smtClean="0">
                <a:solidFill>
                  <a:srgbClr val="0000CC"/>
                </a:solidFill>
                <a:latin typeface="黑体"/>
                <a:cs typeface="+mj-cs"/>
              </a:rPr>
              <a:t>TH1  TL1  ;    </a:t>
            </a:r>
            <a:r>
              <a:rPr lang="en-US" altLang="zh-CN" dirty="0">
                <a:solidFill>
                  <a:srgbClr val="0000CC"/>
                </a:solidFill>
                <a:latin typeface="黑体"/>
                <a:cs typeface="+mj-cs"/>
              </a:rPr>
              <a:t>TH0  TL0</a:t>
            </a:r>
            <a:br>
              <a:rPr lang="en-US" altLang="zh-CN" dirty="0">
                <a:solidFill>
                  <a:srgbClr val="0000CC"/>
                </a:solidFill>
                <a:latin typeface="黑体"/>
                <a:cs typeface="+mj-cs"/>
              </a:rPr>
            </a:br>
            <a:r>
              <a:rPr lang="en-US" altLang="zh-CN" dirty="0">
                <a:solidFill>
                  <a:srgbClr val="0000CC"/>
                </a:solidFill>
                <a:latin typeface="黑体"/>
                <a:cs typeface="+mj-cs"/>
              </a:rPr>
              <a:t>   </a:t>
            </a:r>
            <a:r>
              <a:rPr lang="zh-CN" altLang="en-US" dirty="0">
                <a:latin typeface="黑体"/>
                <a:cs typeface="+mj-cs"/>
              </a:rPr>
              <a:t>地址：</a:t>
            </a:r>
            <a:r>
              <a:rPr lang="en-US" altLang="zh-CN" dirty="0">
                <a:latin typeface="黑体"/>
                <a:cs typeface="+mj-cs"/>
              </a:rPr>
              <a:t>   </a:t>
            </a:r>
            <a:r>
              <a:rPr lang="en-US" altLang="zh-CN" dirty="0" smtClean="0">
                <a:latin typeface="黑体"/>
                <a:cs typeface="+mj-cs"/>
              </a:rPr>
              <a:t>8DH  8CH  ;     </a:t>
            </a:r>
            <a:r>
              <a:rPr lang="en-US" altLang="zh-CN" dirty="0">
                <a:latin typeface="黑体"/>
                <a:cs typeface="+mj-cs"/>
              </a:rPr>
              <a:t>8BH </a:t>
            </a:r>
            <a:r>
              <a:rPr lang="en-US" altLang="zh-CN" dirty="0" smtClean="0">
                <a:latin typeface="黑体"/>
                <a:cs typeface="+mj-cs"/>
              </a:rPr>
              <a:t> 8AH </a:t>
            </a:r>
          </a:p>
          <a:p>
            <a:pPr lvl="0" indent="0" eaLnBrk="1" hangingPunct="1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任何时候都可对它的当前值进行读</a:t>
            </a:r>
            <a:r>
              <a:rPr lang="en-US" altLang="zh-CN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/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写操作，</a:t>
            </a:r>
          </a:p>
          <a:p>
            <a:pPr lvl="0" indent="0" eaLnBrk="1" hangingPunct="1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它们都只能</a:t>
            </a:r>
            <a:r>
              <a:rPr lang="zh-CN" altLang="en-US" kern="1200" dirty="0">
                <a:latin typeface="Arial" panose="020B0604020202020204" pitchFamily="34" charset="0"/>
                <a:ea typeface="宋体" pitchFamily="2" charset="-122"/>
              </a:rPr>
              <a:t>字节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寻址。</a:t>
            </a:r>
            <a:endParaRPr lang="en-US" altLang="zh-CN" kern="1200" dirty="0">
              <a:solidFill>
                <a:srgbClr val="000000"/>
              </a:solidFill>
              <a:latin typeface="Arial" panose="020B0604020202020204" pitchFamily="34" charset="0"/>
              <a:ea typeface="宋体" pitchFamily="2" charset="-122"/>
            </a:endParaRPr>
          </a:p>
          <a:p>
            <a:pPr lvl="0" indent="0" eaLnBrk="1" hangingPunct="1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复位后，这四个寄存器全部清零。</a:t>
            </a:r>
            <a:endParaRPr lang="en-US" altLang="zh-CN" kern="1200" dirty="0">
              <a:solidFill>
                <a:srgbClr val="000000"/>
              </a:solidFill>
              <a:latin typeface="Arial" panose="020B0604020202020204" pitchFamily="34" charset="0"/>
              <a:ea typeface="宋体" pitchFamily="2" charset="-122"/>
            </a:endParaRPr>
          </a:p>
          <a:p>
            <a:pPr lvl="0" indent="0"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kern="12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   </a:t>
            </a:r>
            <a:r>
              <a:rPr lang="zh-CN" altLang="en-US" kern="1200" dirty="0">
                <a:solidFill>
                  <a:schemeClr val="accent2"/>
                </a:solidFill>
                <a:latin typeface="宋体"/>
                <a:ea typeface="宋体" pitchFamily="2" charset="-122"/>
              </a:rPr>
              <a:t>可预置初值</a:t>
            </a:r>
            <a:r>
              <a:rPr lang="zh-CN" altLang="en-US" kern="12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的</a:t>
            </a:r>
            <a:r>
              <a:rPr lang="en-US" altLang="zh-CN" kern="12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 pitchFamily="2" charset="-122"/>
              </a:rPr>
              <a:t>16</a:t>
            </a:r>
            <a:r>
              <a:rPr lang="zh-CN" altLang="en-US" kern="12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 pitchFamily="2" charset="-122"/>
              </a:rPr>
              <a:t>位加</a:t>
            </a:r>
            <a:r>
              <a:rPr lang="en-US" altLang="zh-CN" kern="12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 pitchFamily="2" charset="-122"/>
              </a:rPr>
              <a:t>1</a:t>
            </a:r>
            <a:r>
              <a:rPr lang="zh-CN" altLang="en-US" kern="1200" dirty="0">
                <a:latin typeface="宋体"/>
                <a:ea typeface="宋体" pitchFamily="2" charset="-122"/>
              </a:rPr>
              <a:t>计数器 </a:t>
            </a:r>
            <a:r>
              <a:rPr lang="en-US" altLang="zh-CN" kern="1200" dirty="0">
                <a:latin typeface="宋体"/>
                <a:ea typeface="宋体" pitchFamily="2" charset="-122"/>
              </a:rPr>
              <a:t>TH0</a:t>
            </a:r>
            <a:r>
              <a:rPr lang="zh-CN" altLang="en-US" kern="1200" dirty="0">
                <a:latin typeface="宋体"/>
                <a:ea typeface="宋体" pitchFamily="2" charset="-122"/>
              </a:rPr>
              <a:t>、</a:t>
            </a:r>
            <a:r>
              <a:rPr lang="en-US" altLang="zh-CN" kern="1200" dirty="0">
                <a:latin typeface="宋体"/>
                <a:ea typeface="宋体" pitchFamily="2" charset="-122"/>
              </a:rPr>
              <a:t>TL0</a:t>
            </a:r>
            <a:r>
              <a:rPr lang="zh-CN" altLang="en-US" kern="1200" dirty="0">
                <a:latin typeface="宋体"/>
                <a:ea typeface="宋体" pitchFamily="2" charset="-122"/>
              </a:rPr>
              <a:t>、 </a:t>
            </a:r>
            <a:r>
              <a:rPr lang="en-US" altLang="zh-CN" kern="1200" dirty="0">
                <a:latin typeface="宋体"/>
                <a:ea typeface="宋体" pitchFamily="2" charset="-122"/>
              </a:rPr>
              <a:t>TH1</a:t>
            </a:r>
            <a:r>
              <a:rPr lang="zh-CN" altLang="en-US" kern="1200" dirty="0">
                <a:latin typeface="宋体"/>
                <a:ea typeface="宋体" pitchFamily="2" charset="-122"/>
              </a:rPr>
              <a:t>、</a:t>
            </a:r>
            <a:r>
              <a:rPr lang="en-US" altLang="zh-CN" kern="1200" dirty="0">
                <a:latin typeface="宋体"/>
                <a:ea typeface="宋体" pitchFamily="2" charset="-122"/>
              </a:rPr>
              <a:t>TL1</a:t>
            </a:r>
          </a:p>
          <a:p>
            <a:pPr lvl="0" indent="0"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kern="12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  预置</a:t>
            </a:r>
            <a:r>
              <a:rPr lang="en-US" altLang="zh-CN" kern="12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T0</a:t>
            </a:r>
            <a:r>
              <a:rPr lang="zh-CN" altLang="en-US" kern="12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初值指令：	</a:t>
            </a:r>
            <a:r>
              <a:rPr lang="en-US" altLang="zh-CN" kern="1200" dirty="0" smtClean="0">
                <a:solidFill>
                  <a:srgbClr val="000000"/>
                </a:solidFill>
                <a:latin typeface="宋体"/>
                <a:ea typeface="宋体" pitchFamily="2" charset="-122"/>
              </a:rPr>
              <a:t>TH0=X</a:t>
            </a:r>
            <a:r>
              <a:rPr lang="en-US" altLang="zh-CN" kern="1200" baseline="-25000" dirty="0" smtClean="0">
                <a:solidFill>
                  <a:srgbClr val="000000"/>
                </a:solidFill>
                <a:latin typeface="宋体"/>
                <a:ea typeface="宋体" pitchFamily="2" charset="-122"/>
              </a:rPr>
              <a:t>H</a:t>
            </a:r>
            <a:r>
              <a:rPr lang="en-US" altLang="zh-CN" kern="1200" baseline="-250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	</a:t>
            </a:r>
            <a:r>
              <a:rPr lang="en-US" altLang="zh-CN" kern="1200" baseline="-25000" dirty="0" smtClean="0">
                <a:solidFill>
                  <a:srgbClr val="000000"/>
                </a:solidFill>
                <a:latin typeface="宋体"/>
                <a:ea typeface="宋体" pitchFamily="2" charset="-122"/>
              </a:rPr>
              <a:t>      </a:t>
            </a:r>
            <a:r>
              <a:rPr lang="en-US" altLang="zh-CN" kern="1200" dirty="0" smtClean="0">
                <a:solidFill>
                  <a:srgbClr val="000000"/>
                </a:solidFill>
                <a:latin typeface="宋体"/>
                <a:ea typeface="宋体" pitchFamily="2" charset="-122"/>
              </a:rPr>
              <a:t>TL0=X</a:t>
            </a:r>
            <a:r>
              <a:rPr lang="en-US" altLang="zh-CN" kern="1200" baseline="-25000" dirty="0" smtClean="0">
                <a:solidFill>
                  <a:srgbClr val="000000"/>
                </a:solidFill>
                <a:latin typeface="宋体"/>
                <a:ea typeface="宋体" pitchFamily="2" charset="-122"/>
              </a:rPr>
              <a:t>L</a:t>
            </a:r>
            <a:endParaRPr lang="zh-CN" altLang="en-US" kern="1200" dirty="0">
              <a:solidFill>
                <a:srgbClr val="000000"/>
              </a:solidFill>
              <a:latin typeface="Arial" panose="020B0604020202020204" pitchFamily="34" charset="0"/>
              <a:ea typeface="宋体" pitchFamily="2" charset="-122"/>
            </a:endParaRPr>
          </a:p>
          <a:p>
            <a:endParaRPr lang="zh-CN" altLang="en-US" dirty="0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0" y="3952875"/>
            <a:ext cx="89916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381000"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altLang="zh-CN" sz="2800" b="1" dirty="0">
              <a:latin typeface="+mn-ea"/>
              <a:ea typeface="+mn-ea"/>
            </a:endParaRPr>
          </a:p>
        </p:txBody>
      </p:sp>
      <p:pic>
        <p:nvPicPr>
          <p:cNvPr id="153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78A2449-6AB3-4CE0-8984-F8F247868FED}" type="slidenum">
              <a:rPr lang="en-US" altLang="zh-CN" smtClean="0"/>
              <a:t>12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 smtClean="0">
                <a:solidFill>
                  <a:srgbClr val="990000"/>
                </a:solidFill>
              </a:rPr>
              <a:t>6.3 </a:t>
            </a:r>
            <a:r>
              <a:rPr lang="zh-CN" altLang="en-US" sz="3600" b="1" smtClean="0">
                <a:solidFill>
                  <a:srgbClr val="990000"/>
                </a:solidFill>
              </a:rPr>
              <a:t>定时器的四种工作方式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628" y="3429000"/>
            <a:ext cx="8928744" cy="2708232"/>
          </a:xfrm>
        </p:spPr>
        <p:txBody>
          <a:bodyPr/>
          <a:lstStyle/>
          <a:p>
            <a:pPr lvl="0" indent="0" eaLnBrk="1" hangingPunct="1"/>
            <a:r>
              <a:rPr lang="en-US" altLang="zh-CN" sz="2800" kern="1200" dirty="0" smtClean="0">
                <a:solidFill>
                  <a:srgbClr val="990000"/>
                </a:solidFill>
                <a:latin typeface="Arial" charset="0"/>
                <a:ea typeface="宋体" pitchFamily="2" charset="-122"/>
              </a:rPr>
              <a:t>     </a:t>
            </a:r>
          </a:p>
          <a:p>
            <a:pPr lvl="0" indent="0" eaLnBrk="1" hangingPunct="1"/>
            <a:r>
              <a:rPr lang="en-US" altLang="zh-CN" sz="2800" kern="1200" dirty="0">
                <a:solidFill>
                  <a:srgbClr val="99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800" kern="1200" dirty="0" smtClean="0">
                <a:solidFill>
                  <a:srgbClr val="990000"/>
                </a:solidFill>
                <a:latin typeface="Arial" charset="0"/>
                <a:ea typeface="宋体" pitchFamily="2" charset="-122"/>
              </a:rPr>
              <a:t>     6.3.1  </a:t>
            </a:r>
            <a:r>
              <a:rPr lang="zh-CN" altLang="en-US" sz="2800" kern="1200" dirty="0">
                <a:solidFill>
                  <a:srgbClr val="990000"/>
                </a:solidFill>
                <a:latin typeface="Arial" charset="0"/>
                <a:ea typeface="宋体" pitchFamily="2" charset="-122"/>
              </a:rPr>
              <a:t>定时</a:t>
            </a:r>
            <a:r>
              <a:rPr lang="en-US" altLang="zh-CN" sz="2800" kern="1200" dirty="0">
                <a:solidFill>
                  <a:srgbClr val="990000"/>
                </a:solidFill>
                <a:latin typeface="Arial" charset="0"/>
                <a:ea typeface="宋体" pitchFamily="2" charset="-122"/>
              </a:rPr>
              <a:t>/</a:t>
            </a:r>
            <a:r>
              <a:rPr lang="zh-CN" altLang="en-US" sz="2800" kern="1200" dirty="0">
                <a:solidFill>
                  <a:srgbClr val="990000"/>
                </a:solidFill>
                <a:latin typeface="Arial" charset="0"/>
                <a:ea typeface="宋体" pitchFamily="2" charset="-122"/>
              </a:rPr>
              <a:t>计数器的工作方式</a:t>
            </a:r>
            <a:r>
              <a:rPr lang="en-US" altLang="zh-CN" sz="2800" kern="1200" dirty="0">
                <a:solidFill>
                  <a:srgbClr val="990000"/>
                </a:solidFill>
                <a:latin typeface="Arial" charset="0"/>
                <a:ea typeface="宋体" pitchFamily="2" charset="-122"/>
              </a:rPr>
              <a:t>0</a:t>
            </a:r>
          </a:p>
          <a:p>
            <a:pPr lvl="0" indent="0" eaLnBrk="1" hangingPunct="1"/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 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方式</a:t>
            </a:r>
            <a:r>
              <a:rPr lang="en-US" altLang="zh-CN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0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为</a:t>
            </a:r>
            <a:r>
              <a:rPr lang="en-US" altLang="zh-CN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13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位计数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，由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TL0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的低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5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位（高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3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位未用）和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TH0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的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8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位组成加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1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计数器。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TL0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的低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5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位溢出时向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TH0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进位，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TH0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溢出时，置位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TCON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中的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TF0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标志，向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CPU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发出中断请求。</a:t>
            </a:r>
          </a:p>
          <a:p>
            <a:endParaRPr lang="zh-CN" altLang="en-US" dirty="0"/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r="5833"/>
          <a:stretch>
            <a:fillRect/>
          </a:stretch>
        </p:blipFill>
        <p:spPr bwMode="auto">
          <a:xfrm>
            <a:off x="260350" y="1066801"/>
            <a:ext cx="8839200" cy="228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270D911-05D2-49B0-BE03-BC55F43EDE85}" type="slidenum">
              <a:rPr lang="en-US" altLang="zh-CN" smtClean="0"/>
              <a:t>13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68" y="168137"/>
            <a:ext cx="7673975" cy="609600"/>
          </a:xfrm>
        </p:spPr>
        <p:txBody>
          <a:bodyPr/>
          <a:lstStyle/>
          <a:p>
            <a:r>
              <a:rPr lang="zh-CN" altLang="en-US" sz="2400" kern="1200" dirty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方式</a:t>
            </a:r>
            <a:r>
              <a:rPr lang="en-US" altLang="zh-CN" sz="2400" kern="1200" dirty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0</a:t>
            </a:r>
            <a:r>
              <a:rPr lang="zh-CN" altLang="en-US" sz="2400" kern="1200" dirty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为</a:t>
            </a:r>
            <a:r>
              <a:rPr lang="en-US" altLang="zh-CN" sz="2400" kern="1200" dirty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13</a:t>
            </a:r>
            <a:r>
              <a:rPr lang="zh-CN" altLang="en-US" sz="2400" kern="1200" dirty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位</a:t>
            </a:r>
            <a:r>
              <a:rPr lang="zh-CN" altLang="en-US" sz="24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计数，原理图如</a:t>
            </a:r>
            <a:r>
              <a:rPr lang="en-US" altLang="zh-CN" sz="24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6-8</a:t>
            </a:r>
            <a:r>
              <a:rPr lang="zh-CN" altLang="en-US" sz="24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所示。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411" name="Oval 3"/>
          <p:cNvSpPr>
            <a:spLocks noChangeArrowheads="1"/>
          </p:cNvSpPr>
          <p:nvPr/>
        </p:nvSpPr>
        <p:spPr bwMode="auto">
          <a:xfrm>
            <a:off x="3810000" y="4724400"/>
            <a:ext cx="1143000" cy="381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2000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381000" y="228600"/>
            <a:ext cx="84582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zh-CN" altLang="en-US" sz="2400" b="1" dirty="0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0" y="2500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4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9" y="742951"/>
            <a:ext cx="88169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2F1B4BE2-77ED-45E6-BAEB-1448D32CE7A5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07628" y="4419600"/>
            <a:ext cx="8928744" cy="1828800"/>
          </a:xfrm>
        </p:spPr>
        <p:txBody>
          <a:bodyPr/>
          <a:lstStyle/>
          <a:p>
            <a:pPr lvl="0" indent="0" eaLnBrk="1" hangingPunct="1"/>
            <a:r>
              <a:rPr lang="zh-CN" altLang="en-US" kern="1200" dirty="0">
                <a:solidFill>
                  <a:srgbClr val="3333CC"/>
                </a:solidFill>
                <a:latin typeface="Arial" charset="0"/>
                <a:ea typeface="宋体" pitchFamily="2" charset="-122"/>
              </a:rPr>
              <a:t>定时器模式时</a:t>
            </a:r>
            <a:r>
              <a:rPr lang="en-US" altLang="zh-CN" kern="1200" dirty="0">
                <a:solidFill>
                  <a:srgbClr val="3333CC"/>
                </a:solidFill>
                <a:latin typeface="Arial" charset="0"/>
                <a:ea typeface="宋体" pitchFamily="2" charset="-122"/>
              </a:rPr>
              <a:t>:       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N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＝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t/</a:t>
            </a:r>
            <a:r>
              <a:rPr lang="en-US" altLang="zh-CN" kern="1200" dirty="0" err="1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Tcy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lvl="0" indent="0" eaLnBrk="1" hangingPunct="1"/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计数初值计算的公式为：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X=2</a:t>
            </a:r>
            <a:r>
              <a:rPr lang="en-US" altLang="zh-CN" kern="1200" baseline="300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13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-N</a:t>
            </a:r>
            <a:endParaRPr lang="zh-CN" altLang="en-US" kern="12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lvl="0" indent="0" eaLnBrk="1" hangingPunct="1"/>
            <a:r>
              <a:rPr lang="zh-CN" altLang="en-US" kern="1200" dirty="0">
                <a:solidFill>
                  <a:srgbClr val="3333CC"/>
                </a:solidFill>
                <a:latin typeface="Arial" charset="0"/>
                <a:ea typeface="宋体" pitchFamily="2" charset="-122"/>
              </a:rPr>
              <a:t>定时器的初值还可以采用计数个数直接取补法获得</a:t>
            </a:r>
            <a:r>
              <a:rPr lang="zh-CN" altLang="en-US" kern="1200" dirty="0">
                <a:solidFill>
                  <a:srgbClr val="CCCCFF"/>
                </a:solidFill>
                <a:latin typeface="Arial" charset="0"/>
                <a:ea typeface="宋体" pitchFamily="2" charset="-122"/>
              </a:rPr>
              <a:t>。</a:t>
            </a:r>
          </a:p>
          <a:p>
            <a:pPr lvl="0" indent="0" eaLnBrk="1" hangingPunct="1"/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计数模式时，计数脉冲是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引脚上的外部脉冲。</a:t>
            </a:r>
            <a:endParaRPr lang="zh-CN" altLang="en-US" sz="1800" b="0" kern="12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76200" y="61913"/>
            <a:ext cx="8991600" cy="390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zh-CN" sz="2400" b="1" dirty="0"/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228600" y="2409825"/>
            <a:ext cx="8686800" cy="37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b="1"/>
              <a:t>       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eaLnBrk="1" hangingPunct="1"/>
            <a:r>
              <a:rPr lang="zh-CN" altLang="en-US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门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控位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GATE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的作用，如图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6-9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所示：</a:t>
            </a:r>
            <a:endParaRPr lang="en-US" altLang="zh-CN" kern="12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lvl="0" indent="0" eaLnBrk="1" hangingPunct="1"/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  </a:t>
            </a:r>
            <a:r>
              <a:rPr lang="en-US" altLang="zh-CN" kern="1200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GATE=0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，仅由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TR0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控制与门的开启，计数开始； </a:t>
            </a:r>
            <a:endParaRPr lang="en-US" altLang="zh-CN" kern="12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lvl="0" indent="0" eaLnBrk="1" hangingPunct="1"/>
            <a:r>
              <a:rPr lang="en-US" altLang="zh-CN" kern="1200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       GATE=1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，</a:t>
            </a:r>
            <a:r>
              <a:rPr lang="zh-CN" altLang="en-US" kern="1200" dirty="0">
                <a:latin typeface="Arial" charset="0"/>
                <a:ea typeface="宋体" pitchFamily="2" charset="-122"/>
              </a:rPr>
              <a:t>由外中断引脚信号和</a:t>
            </a:r>
            <a:r>
              <a:rPr lang="en-US" altLang="zh-CN" kern="1200" dirty="0">
                <a:latin typeface="Arial" charset="0"/>
                <a:ea typeface="宋体" pitchFamily="2" charset="-122"/>
              </a:rPr>
              <a:t>TR0</a:t>
            </a:r>
            <a:r>
              <a:rPr lang="zh-CN" altLang="en-US" kern="1200" dirty="0">
                <a:latin typeface="Arial" charset="0"/>
                <a:ea typeface="宋体" pitchFamily="2" charset="-122"/>
              </a:rPr>
              <a:t>共同控制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。当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TR0=1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时，外中断引脚信号引脚的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高电平启动计数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，外中断引脚信号引脚的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低电平停止计数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。此方式常用来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测量外中断引脚上正脉冲的宽度</a:t>
            </a:r>
            <a:r>
              <a:rPr lang="zh-CN" altLang="en-US" kern="1200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。</a:t>
            </a:r>
            <a:r>
              <a:rPr lang="zh-CN" altLang="en-US" b="0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</a:t>
            </a:r>
          </a:p>
          <a:p>
            <a:pPr lvl="0" indent="0" eaLnBrk="1" hangingPunct="1"/>
            <a:endParaRPr lang="zh-CN" altLang="en-US" sz="2800" b="0" kern="12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dirty="0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276600"/>
            <a:ext cx="8686799" cy="3048000"/>
          </a:xfrm>
          <a:prstGeom prst="rect">
            <a:avLst/>
          </a:prstGeom>
          <a:solidFill>
            <a:srgbClr val="FFCC99"/>
          </a:solidFill>
          <a:ln>
            <a:noFill/>
          </a:ln>
          <a:extLst/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2EB3430F-A9BF-4B5F-91C1-DBC6AAE1BBC5}" type="slidenum">
              <a:rPr lang="en-US" altLang="zh-CN" smtClean="0"/>
              <a:t>15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531" y="438150"/>
            <a:ext cx="7673975" cy="609600"/>
          </a:xfrm>
        </p:spPr>
        <p:txBody>
          <a:bodyPr/>
          <a:lstStyle/>
          <a:p>
            <a:pPr lvl="0" eaLnBrk="1" hangingPunct="1">
              <a:spcBef>
                <a:spcPct val="20000"/>
              </a:spcBef>
            </a:pPr>
            <a:r>
              <a:rPr lang="en-US" altLang="zh-CN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6.3.2  </a:t>
            </a:r>
            <a:r>
              <a:rPr lang="zh-CN" altLang="en-US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定时</a:t>
            </a:r>
            <a:r>
              <a:rPr lang="en-US" altLang="zh-CN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zh-CN" altLang="en-US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计数器的工作方式</a:t>
            </a:r>
            <a:r>
              <a:rPr lang="en-US" altLang="zh-CN" sz="3200" kern="1200" dirty="0" smtClean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1</a:t>
            </a:r>
            <a:endParaRPr lang="zh-CN" alt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 indent="0" eaLnBrk="1" hangingPunct="1"/>
            <a:r>
              <a:rPr lang="zh-CN" altLang="en-US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  方式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1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的计数位数是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16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位，由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TL0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作为低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8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位、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TH0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作为高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8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位，组成了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16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位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加</a:t>
            </a:r>
            <a:r>
              <a:rPr lang="en-US" altLang="zh-CN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1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计数器 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。计数个数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N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与计数初值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X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的关系为</a:t>
            </a:r>
            <a:r>
              <a:rPr lang="zh-CN" altLang="en-US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：</a:t>
            </a:r>
            <a:endParaRPr lang="en-US" altLang="zh-CN" kern="120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lvl="0" indent="0" eaLnBrk="1" hangingPunct="1"/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X=2</a:t>
            </a:r>
            <a:r>
              <a:rPr lang="en-US" altLang="zh-CN" kern="1200" baseline="300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16</a:t>
            </a:r>
            <a:r>
              <a:rPr lang="en-US" altLang="zh-CN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-N 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。</a:t>
            </a:r>
            <a:r>
              <a:rPr lang="en-US" altLang="zh-CN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GATE</a:t>
            </a:r>
            <a:r>
              <a:rPr lang="zh-CN" altLang="en-US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作用同上类似，原理图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如图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6-10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所示。</a:t>
            </a:r>
            <a:endParaRPr lang="zh-CN" altLang="en-US" sz="2800" kern="12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0" indent="476250" eaLnBrk="1" hangingPunct="1">
              <a:buFontTx/>
              <a:buNone/>
            </a:pPr>
            <a:r>
              <a:rPr lang="en-US" altLang="zh-CN" sz="2400" b="1" dirty="0" smtClean="0"/>
              <a:t>  </a:t>
            </a:r>
            <a:endParaRPr lang="en-US" altLang="zh-CN" sz="2800" b="1" dirty="0" smtClean="0"/>
          </a:p>
        </p:txBody>
      </p:sp>
      <p:sp>
        <p:nvSpPr>
          <p:cNvPr id="19459" name="Oval 4"/>
          <p:cNvSpPr>
            <a:spLocks noChangeArrowheads="1"/>
          </p:cNvSpPr>
          <p:nvPr/>
        </p:nvSpPr>
        <p:spPr bwMode="auto">
          <a:xfrm>
            <a:off x="3810000" y="4724400"/>
            <a:ext cx="1143000" cy="381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1" name="Rectangle 6"/>
          <p:cNvSpPr>
            <a:spLocks noChangeArrowheads="1"/>
          </p:cNvSpPr>
          <p:nvPr/>
        </p:nvSpPr>
        <p:spPr bwMode="auto">
          <a:xfrm>
            <a:off x="0" y="2000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223838" y="76200"/>
            <a:ext cx="8615362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zh-CN" sz="2800" b="1" dirty="0">
              <a:solidFill>
                <a:srgbClr val="990000"/>
              </a:solidFill>
            </a:endParaRPr>
          </a:p>
        </p:txBody>
      </p:sp>
      <p:pic>
        <p:nvPicPr>
          <p:cNvPr id="194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图片 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66950"/>
            <a:ext cx="89916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1</a:t>
            </a: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912" y="438150"/>
            <a:ext cx="7673975" cy="609600"/>
          </a:xfrm>
        </p:spPr>
        <p:txBody>
          <a:bodyPr/>
          <a:lstStyle/>
          <a:p>
            <a:pPr lvl="0" eaLnBrk="1" hangingPunct="1">
              <a:spcBef>
                <a:spcPct val="20000"/>
              </a:spcBef>
            </a:pPr>
            <a:r>
              <a:rPr lang="en-US" altLang="zh-CN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6.3.3  </a:t>
            </a:r>
            <a:r>
              <a:rPr lang="zh-CN" altLang="en-US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定时</a:t>
            </a:r>
            <a:r>
              <a:rPr lang="en-US" altLang="zh-CN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zh-CN" altLang="en-US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计数器的工作方式</a:t>
            </a:r>
            <a:r>
              <a:rPr lang="en-US" altLang="zh-CN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2 </a:t>
            </a:r>
            <a:endParaRPr lang="zh-CN" altLang="en-US" dirty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 indent="0" eaLnBrk="1" hangingPunct="1"/>
            <a:r>
              <a:rPr lang="zh-CN" altLang="en-US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 方式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2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为</a:t>
            </a:r>
            <a:r>
              <a:rPr lang="zh-CN" altLang="en-US" kern="1200" dirty="0">
                <a:solidFill>
                  <a:srgbClr val="0000CC"/>
                </a:solidFill>
                <a:latin typeface="Arial" charset="0"/>
                <a:ea typeface="宋体" pitchFamily="2" charset="-122"/>
              </a:rPr>
              <a:t>自动重装初值的</a:t>
            </a:r>
            <a:r>
              <a:rPr lang="en-US" altLang="zh-CN" kern="1200" dirty="0">
                <a:solidFill>
                  <a:srgbClr val="0000CC"/>
                </a:solidFill>
                <a:latin typeface="Arial" charset="0"/>
                <a:ea typeface="宋体" pitchFamily="2" charset="-122"/>
              </a:rPr>
              <a:t>8</a:t>
            </a:r>
            <a:r>
              <a:rPr lang="zh-CN" altLang="en-US" kern="1200" dirty="0">
                <a:solidFill>
                  <a:srgbClr val="0000CC"/>
                </a:solidFill>
                <a:latin typeface="Arial" charset="0"/>
                <a:ea typeface="宋体" pitchFamily="2" charset="-122"/>
              </a:rPr>
              <a:t>位计数方式。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计数个数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N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与计数初值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X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的关系为：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X=2</a:t>
            </a:r>
            <a:r>
              <a:rPr lang="en-US" altLang="zh-CN" kern="1200" baseline="300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8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-N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。工作方式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2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特别适合于用作较精确的脉冲信号发生器。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例如，串行口波特率发生器的使用</a:t>
            </a:r>
            <a:r>
              <a:rPr lang="zh-CN" altLang="en-US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。</a:t>
            </a:r>
            <a:endParaRPr lang="en-US" altLang="zh-CN" kern="120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lvl="0" indent="0" eaLnBrk="1" hangingPunct="1"/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 </a:t>
            </a:r>
            <a:r>
              <a:rPr lang="zh-CN" altLang="en-US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工作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方式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2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的组成原理，如图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6-11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所示。</a:t>
            </a:r>
          </a:p>
          <a:p>
            <a:pPr marL="0" indent="476250" eaLnBrk="1" hangingPunct="1">
              <a:buFontTx/>
              <a:buNone/>
            </a:pPr>
            <a:endParaRPr lang="en-US" altLang="zh-CN" sz="2800" b="1" dirty="0" smtClean="0"/>
          </a:p>
        </p:txBody>
      </p:sp>
      <p:sp>
        <p:nvSpPr>
          <p:cNvPr id="20483" name="Oval 4"/>
          <p:cNvSpPr>
            <a:spLocks noChangeArrowheads="1"/>
          </p:cNvSpPr>
          <p:nvPr/>
        </p:nvSpPr>
        <p:spPr bwMode="auto">
          <a:xfrm>
            <a:off x="3810000" y="4724400"/>
            <a:ext cx="1143000" cy="381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000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04800" y="5805488"/>
            <a:ext cx="883920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zh-CN" altLang="en-US" sz="2800" b="1"/>
          </a:p>
        </p:txBody>
      </p:sp>
      <p:sp>
        <p:nvSpPr>
          <p:cNvPr id="20488" name="Rectangle 9"/>
          <p:cNvSpPr>
            <a:spLocks noChangeArrowheads="1"/>
          </p:cNvSpPr>
          <p:nvPr/>
        </p:nvSpPr>
        <p:spPr bwMode="auto">
          <a:xfrm>
            <a:off x="0" y="2495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304800" y="5181600"/>
            <a:ext cx="5789613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zh-CN" altLang="en-US" sz="2800"/>
          </a:p>
        </p:txBody>
      </p:sp>
      <p:pic>
        <p:nvPicPr>
          <p:cNvPr id="204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图片 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67000"/>
            <a:ext cx="8915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1</a:t>
            </a: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  <p:bldP spid="225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0" y="20002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19878" y="1089025"/>
            <a:ext cx="89916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zh-CN" altLang="en-US" sz="2400" dirty="0">
              <a:solidFill>
                <a:schemeClr val="hlink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5562600"/>
            <a:ext cx="91360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>
                <a:latin typeface="宋体" pitchFamily="2" charset="-122"/>
              </a:rPr>
              <a:t>    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0" y="23907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</a:pPr>
            <a:r>
              <a:rPr lang="en-US" altLang="zh-CN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6.3.4  </a:t>
            </a:r>
            <a:r>
              <a:rPr lang="zh-CN" altLang="en-US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定时</a:t>
            </a:r>
            <a:r>
              <a:rPr lang="en-US" altLang="zh-CN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zh-CN" altLang="en-US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计数器的工作方式</a:t>
            </a:r>
            <a:r>
              <a:rPr lang="en-US" altLang="zh-CN" sz="3200" kern="1200" dirty="0">
                <a:solidFill>
                  <a:srgbClr val="990000"/>
                </a:solidFill>
                <a:latin typeface="Arial" charset="0"/>
                <a:ea typeface="宋体" pitchFamily="2" charset="-122"/>
                <a:cs typeface="+mn-cs"/>
              </a:rPr>
              <a:t>3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089025"/>
            <a:ext cx="8928744" cy="5048207"/>
          </a:xfrm>
        </p:spPr>
        <p:txBody>
          <a:bodyPr/>
          <a:lstStyle/>
          <a:p>
            <a:pPr lvl="0" indent="0" eaLnBrk="1" hangingPunct="1"/>
            <a:r>
              <a:rPr lang="zh-CN" altLang="en-US" kern="12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       方式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3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只适用于定时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/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计数器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，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将</a:t>
            </a:r>
            <a:r>
              <a:rPr lang="en-US" altLang="zh-CN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T0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分成为两个独立的</a:t>
            </a:r>
            <a:r>
              <a:rPr lang="en-US" altLang="zh-CN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8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位计数器</a:t>
            </a:r>
            <a:r>
              <a:rPr lang="en-US" altLang="zh-CN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TL0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和</a:t>
            </a:r>
            <a:r>
              <a:rPr lang="en-US" altLang="zh-CN" kern="1200" dirty="0">
                <a:latin typeface="Arial" charset="0"/>
                <a:ea typeface="宋体" pitchFamily="2" charset="-122"/>
              </a:rPr>
              <a:t>TH0</a:t>
            </a:r>
            <a:r>
              <a:rPr lang="en-US" altLang="zh-CN" b="0" kern="1200" dirty="0">
                <a:latin typeface="Arial" charset="0"/>
                <a:ea typeface="宋体" pitchFamily="2" charset="-122"/>
              </a:rPr>
              <a:t> </a:t>
            </a:r>
            <a:r>
              <a:rPr lang="zh-CN" altLang="en-US" b="0" kern="1200" dirty="0">
                <a:latin typeface="Arial" charset="0"/>
                <a:ea typeface="宋体" pitchFamily="2" charset="-122"/>
              </a:rPr>
              <a:t>，</a:t>
            </a:r>
            <a:r>
              <a:rPr lang="zh-CN" altLang="en-US" kern="1200" dirty="0">
                <a:latin typeface="Arial" charset="0"/>
                <a:ea typeface="宋体" pitchFamily="2" charset="-122"/>
              </a:rPr>
              <a:t>如图</a:t>
            </a:r>
            <a:r>
              <a:rPr lang="en-US" altLang="zh-CN" kern="1200" dirty="0">
                <a:latin typeface="Arial" charset="0"/>
                <a:ea typeface="宋体" pitchFamily="2" charset="-122"/>
              </a:rPr>
              <a:t>6-12</a:t>
            </a:r>
            <a:r>
              <a:rPr lang="zh-CN" altLang="en-US" kern="1200" dirty="0">
                <a:latin typeface="Arial" charset="0"/>
                <a:ea typeface="宋体" pitchFamily="2" charset="-122"/>
              </a:rPr>
              <a:t>。</a:t>
            </a:r>
            <a:r>
              <a:rPr lang="en-US" altLang="zh-CN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TL0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作为定时</a:t>
            </a:r>
            <a:r>
              <a:rPr lang="en-US" altLang="zh-CN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/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计数器：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TL0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占用原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控制位及相关引脚：其操作和功能与方式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0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、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1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基本相同。</a:t>
            </a:r>
          </a:p>
          <a:p>
            <a:pPr lvl="0" indent="0" eaLnBrk="1" hangingPunct="1"/>
            <a:r>
              <a:rPr lang="zh-CN" altLang="en-US" kern="1200" dirty="0">
                <a:solidFill>
                  <a:srgbClr val="CCCCFF"/>
                </a:solidFill>
                <a:latin typeface="Arial" charset="0"/>
                <a:ea typeface="宋体" pitchFamily="2" charset="-122"/>
              </a:rPr>
              <a:t>    </a:t>
            </a:r>
            <a:r>
              <a:rPr lang="en-US" altLang="zh-CN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TH0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仅作定时器，</a:t>
            </a:r>
            <a:r>
              <a:rPr lang="en-US" altLang="zh-CN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TH0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占用了</a:t>
            </a:r>
            <a:r>
              <a:rPr lang="en-US" altLang="zh-CN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T1</a:t>
            </a:r>
            <a:r>
              <a:rPr lang="zh-CN" altLang="en-US" kern="12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控制位： 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TR1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、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TF1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及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T1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中断源。此时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T1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作为串行口波特率发生器使用。</a:t>
            </a:r>
          </a:p>
          <a:p>
            <a:endParaRPr lang="zh-CN" altLang="en-US" dirty="0"/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24201"/>
            <a:ext cx="8859078" cy="3597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0E2BAD8-0B38-4498-A2B7-6EA67842334E}" type="slidenum">
              <a:rPr lang="en-US" altLang="zh-CN" smtClean="0"/>
              <a:t>18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sz="4000" b="1" dirty="0" smtClean="0">
                <a:solidFill>
                  <a:srgbClr val="990000"/>
                </a:solidFill>
              </a:rPr>
              <a:t>	6.4 </a:t>
            </a:r>
            <a:r>
              <a:rPr lang="zh-CN" altLang="en-US" sz="4000" b="1" dirty="0">
                <a:solidFill>
                  <a:srgbClr val="990000"/>
                </a:solidFill>
              </a:rPr>
              <a:t>定时器的应用</a:t>
            </a:r>
            <a:r>
              <a:rPr lang="en-US" altLang="zh-CN" sz="4000" b="1" dirty="0" smtClean="0">
                <a:solidFill>
                  <a:srgbClr val="990000"/>
                </a:solidFill>
              </a:rPr>
              <a:t>	</a:t>
            </a:r>
            <a:endParaRPr lang="zh-CN" altLang="en-US" sz="3200" b="1" dirty="0" smtClean="0">
              <a:solidFill>
                <a:srgbClr val="990000"/>
              </a:solidFill>
              <a:latin typeface="宋体" pitchFamily="2" charset="-122"/>
            </a:endParaRPr>
          </a:p>
        </p:txBody>
      </p:sp>
      <p:graphicFrame>
        <p:nvGraphicFramePr>
          <p:cNvPr id="4098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007310"/>
              </p:ext>
            </p:extLst>
          </p:nvPr>
        </p:nvGraphicFramePr>
        <p:xfrm>
          <a:off x="76200" y="2362200"/>
          <a:ext cx="88042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文档" r:id="rId4" imgW="8803640" imgH="670560" progId="Word.Document.8">
                  <p:embed/>
                </p:oleObj>
              </mc:Choice>
              <mc:Fallback>
                <p:oleObj name="文档" r:id="rId4" imgW="8803640" imgH="67056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362200"/>
                        <a:ext cx="8804275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334616" y="1066801"/>
            <a:ext cx="850458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381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20000"/>
              </a:spcBef>
              <a:buFont typeface="楷体_GB2312" pitchFamily="49" charset="-122"/>
              <a:buNone/>
            </a:pPr>
            <a:r>
              <a:rPr lang="en-US" altLang="zh-CN" sz="2400" b="1" kern="0" dirty="0">
                <a:solidFill>
                  <a:srgbClr val="9900FF"/>
                </a:solidFill>
                <a:latin typeface="黑体"/>
                <a:ea typeface="宋体"/>
                <a:cs typeface="+mj-cs"/>
              </a:rPr>
              <a:t>1</a:t>
            </a:r>
            <a:r>
              <a:rPr lang="zh-CN" altLang="en-US" sz="2400" b="1" kern="0" dirty="0">
                <a:solidFill>
                  <a:srgbClr val="9900FF"/>
                </a:solidFill>
                <a:latin typeface="黑体"/>
                <a:ea typeface="宋体"/>
                <a:cs typeface="+mj-cs"/>
              </a:rPr>
              <a:t>、</a:t>
            </a:r>
            <a:r>
              <a:rPr lang="zh-CN" altLang="en-US" sz="2400" b="1" kern="0" dirty="0">
                <a:solidFill>
                  <a:srgbClr val="99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/>
                <a:cs typeface="+mj-cs"/>
              </a:rPr>
              <a:t>定时器初始化编程</a:t>
            </a:r>
            <a:endParaRPr lang="en-US" altLang="zh-CN" sz="2400" b="1" dirty="0" smtClean="0">
              <a:solidFill>
                <a:srgbClr val="9900FF"/>
              </a:solidFill>
              <a:latin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Font typeface="楷体_GB2312" pitchFamily="49" charset="-122"/>
              <a:buNone/>
            </a:pPr>
            <a:r>
              <a:rPr lang="zh-CN" altLang="en-US" sz="2400" b="1" dirty="0" smtClean="0">
                <a:latin typeface="宋体" pitchFamily="2" charset="-122"/>
              </a:rPr>
              <a:t>使用</a:t>
            </a:r>
            <a:r>
              <a:rPr lang="zh-CN" altLang="en-US" sz="2400" b="1" dirty="0">
                <a:latin typeface="宋体" pitchFamily="2" charset="-122"/>
              </a:rPr>
              <a:t>定时器工作之前，先写入方式、控制寄存器，确定好定时器工作方式</a:t>
            </a:r>
            <a:r>
              <a:rPr lang="zh-CN" altLang="en-US" sz="2400" b="1" dirty="0" smtClean="0">
                <a:latin typeface="宋体" pitchFamily="2" charset="-122"/>
              </a:rPr>
              <a:t>：</a:t>
            </a:r>
            <a:endParaRPr lang="en-US" altLang="zh-CN" sz="2400" b="1" dirty="0" smtClean="0">
              <a:latin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Font typeface="楷体_GB2312" pitchFamily="49" charset="-122"/>
              <a:buNone/>
            </a:pPr>
            <a:endParaRPr lang="en-US" altLang="zh-CN" sz="2400" b="1" dirty="0">
              <a:latin typeface="宋体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Font typeface="楷体_GB2312" pitchFamily="49" charset="-122"/>
              <a:buNone/>
            </a:pPr>
            <a:endParaRPr lang="en-US" altLang="zh-CN" sz="2400" b="1" dirty="0" smtClean="0">
              <a:latin typeface="宋体" pitchFamily="2" charset="-122"/>
            </a:endParaRPr>
          </a:p>
          <a:p>
            <a:pPr lvl="0" indent="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Tx/>
              <a:buAutoNum type="circleNumDbPlain"/>
              <a:defRPr/>
            </a:pPr>
            <a:r>
              <a:rPr lang="en-US" altLang="zh-CN" sz="2400" b="1" dirty="0" smtClean="0">
                <a:solidFill>
                  <a:srgbClr val="000000"/>
                </a:solidFill>
              </a:rPr>
              <a:t> TMOD= </a:t>
            </a:r>
            <a:r>
              <a:rPr lang="zh-CN" altLang="en-US" sz="2400" b="1" dirty="0">
                <a:solidFill>
                  <a:srgbClr val="000000"/>
                </a:solidFill>
              </a:rPr>
              <a:t>方式字</a:t>
            </a:r>
            <a:r>
              <a:rPr lang="en-US" altLang="zh-CN" sz="2400" b="1" dirty="0">
                <a:solidFill>
                  <a:srgbClr val="000000"/>
                </a:solidFill>
              </a:rPr>
              <a:t>;</a:t>
            </a:r>
            <a:r>
              <a:rPr lang="zh-CN" altLang="en-US" sz="2400" b="1" dirty="0">
                <a:solidFill>
                  <a:schemeClr val="accent2"/>
                </a:solidFill>
                <a:latin typeface="宋体" panose="02010600030101010101" pitchFamily="2" charset="-122"/>
              </a:rPr>
              <a:t>启动方式选择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（内外共同启动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/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内启动）</a:t>
            </a:r>
          </a:p>
          <a:p>
            <a:pPr lvl="0" indent="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400" b="1" dirty="0" smtClean="0">
                <a:solidFill>
                  <a:schemeClr val="accent2"/>
                </a:solidFill>
                <a:latin typeface="宋体" panose="02010600030101010101" pitchFamily="2" charset="-122"/>
              </a:rPr>
              <a:t>功能选择</a:t>
            </a:r>
            <a:r>
              <a:rPr lang="en-US" altLang="zh-CN" sz="2400" b="1" dirty="0">
                <a:solidFill>
                  <a:srgbClr val="000000"/>
                </a:solidFill>
              </a:rPr>
              <a:t>—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（计数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/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定时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），</a:t>
            </a:r>
            <a:r>
              <a:rPr lang="zh-CN" altLang="en-US" sz="2400" b="1" dirty="0" smtClean="0">
                <a:solidFill>
                  <a:schemeClr val="accent2"/>
                </a:solidFill>
                <a:latin typeface="宋体" panose="02010600030101010101" pitchFamily="2" charset="-122"/>
              </a:rPr>
              <a:t>位数</a:t>
            </a:r>
            <a:r>
              <a:rPr lang="zh-CN" altLang="en-US" sz="2400" b="1" dirty="0">
                <a:solidFill>
                  <a:schemeClr val="accent2"/>
                </a:solidFill>
                <a:latin typeface="宋体" panose="02010600030101010101" pitchFamily="2" charset="-122"/>
              </a:rPr>
              <a:t>选择</a:t>
            </a:r>
            <a:r>
              <a:rPr lang="en-US" altLang="zh-CN" sz="2400" b="1" dirty="0">
                <a:solidFill>
                  <a:srgbClr val="000000"/>
                </a:solidFill>
              </a:rPr>
              <a:t>—</a:t>
            </a:r>
            <a:r>
              <a:rPr lang="en-US" altLang="zh-CN" sz="2400" b="1" dirty="0">
                <a:solidFill>
                  <a:srgbClr val="F9213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8/13/16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位）</a:t>
            </a:r>
          </a:p>
          <a:p>
            <a:pPr lvl="0" indent="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Tx/>
              <a:buAutoNum type="circleNumDbPlain" startAt="2"/>
              <a:defRPr/>
            </a:pPr>
            <a:r>
              <a:rPr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THx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= X</a:t>
            </a:r>
            <a:r>
              <a:rPr lang="en-US" altLang="zh-CN" sz="2400" b="1" baseline="-25000" dirty="0" smtClean="0">
                <a:solidFill>
                  <a:srgbClr val="000000"/>
                </a:solidFill>
              </a:rPr>
              <a:t>H</a:t>
            </a:r>
            <a:r>
              <a:rPr lang="en-US" altLang="zh-CN" sz="2400" b="1" dirty="0">
                <a:solidFill>
                  <a:srgbClr val="000000"/>
                </a:solidFill>
              </a:rPr>
              <a:t>	</a:t>
            </a:r>
            <a:r>
              <a:rPr lang="zh-CN" altLang="en-US" sz="2400" b="1" dirty="0">
                <a:solidFill>
                  <a:srgbClr val="000000"/>
                </a:solidFill>
              </a:rPr>
              <a:t>；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计算时间常数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X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，</a:t>
            </a:r>
          </a:p>
          <a:p>
            <a:pPr lvl="0" indent="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altLang="zh-CN" sz="2400" b="1" dirty="0" smtClean="0">
                <a:solidFill>
                  <a:srgbClr val="000000"/>
                </a:solidFill>
              </a:rPr>
              <a:t>    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TLx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= X</a:t>
            </a:r>
            <a:r>
              <a:rPr lang="en-US" altLang="zh-CN" sz="2400" b="1" baseline="-25000" dirty="0" smtClean="0">
                <a:solidFill>
                  <a:srgbClr val="000000"/>
                </a:solidFill>
              </a:rPr>
              <a:t>L    </a:t>
            </a:r>
            <a:r>
              <a:rPr lang="zh-CN" altLang="en-US" sz="2400" b="1" dirty="0">
                <a:solidFill>
                  <a:srgbClr val="000000"/>
                </a:solidFill>
              </a:rPr>
              <a:t>；</a:t>
            </a:r>
            <a:r>
              <a:rPr lang="en-US" altLang="zh-CN" sz="2400" b="1" dirty="0" err="1">
                <a:solidFill>
                  <a:srgbClr val="000000"/>
                </a:solidFill>
              </a:rPr>
              <a:t>Tx</a:t>
            </a:r>
            <a:r>
              <a:rPr lang="zh-CN" altLang="en-US" sz="2400" b="1" dirty="0">
                <a:solidFill>
                  <a:srgbClr val="000000"/>
                </a:solidFill>
              </a:rPr>
              <a:t>时间常数初值装入数据寄存器</a:t>
            </a:r>
            <a:r>
              <a:rPr lang="zh-CN" altLang="en-US" sz="2000" b="1" dirty="0">
                <a:solidFill>
                  <a:srgbClr val="FE6256"/>
                </a:solidFill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</a:rPr>
              <a:t>，</a:t>
            </a:r>
          </a:p>
          <a:p>
            <a:pPr lvl="0" indent="0" algn="just" eaLnBrk="1" hangingPunct="1">
              <a:spcBef>
                <a:spcPct val="20000"/>
              </a:spcBef>
              <a:buClr>
                <a:srgbClr val="FF0000"/>
              </a:buClr>
              <a:buFontTx/>
              <a:buAutoNum type="circleNumDbPlain" startAt="3"/>
              <a:defRPr/>
            </a:pPr>
            <a:r>
              <a:rPr lang="en-US" altLang="zh-CN" sz="2400" b="1" dirty="0" smtClean="0">
                <a:solidFill>
                  <a:srgbClr val="000000"/>
                </a:solidFill>
              </a:rPr>
              <a:t>  EA=1     </a:t>
            </a:r>
            <a:r>
              <a:rPr lang="en-US" altLang="zh-CN" sz="2400" b="1" dirty="0">
                <a:solidFill>
                  <a:srgbClr val="000000"/>
                </a:solidFill>
              </a:rPr>
              <a:t>	</a:t>
            </a:r>
            <a:r>
              <a:rPr lang="zh-CN" altLang="en-US" sz="2400" b="1" dirty="0">
                <a:solidFill>
                  <a:srgbClr val="000000"/>
                </a:solidFill>
              </a:rPr>
              <a:t>；开</a:t>
            </a:r>
            <a:r>
              <a:rPr lang="en-US" altLang="zh-CN" sz="2400" b="1" dirty="0" err="1">
                <a:solidFill>
                  <a:srgbClr val="000000"/>
                </a:solidFill>
              </a:rPr>
              <a:t>Tx</a:t>
            </a:r>
            <a:r>
              <a:rPr lang="zh-CN" altLang="en-US" sz="2400" b="1" dirty="0">
                <a:solidFill>
                  <a:srgbClr val="000000"/>
                </a:solidFill>
              </a:rPr>
              <a:t>中断</a:t>
            </a:r>
          </a:p>
          <a:p>
            <a:pPr lvl="0" indent="0" algn="just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altLang="zh-CN" sz="2400" b="1" dirty="0" smtClean="0">
                <a:solidFill>
                  <a:srgbClr val="000000"/>
                </a:solidFill>
              </a:rPr>
              <a:t>      </a:t>
            </a:r>
            <a:r>
              <a:rPr lang="en-US" altLang="zh-CN" sz="2400" b="1" dirty="0" err="1" smtClean="0">
                <a:solidFill>
                  <a:srgbClr val="000000"/>
                </a:solidFill>
              </a:rPr>
              <a:t>ETx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=1 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0" indent="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FontTx/>
              <a:buAutoNum type="circleNumDbPlain" startAt="4"/>
              <a:defRPr/>
            </a:pPr>
            <a:r>
              <a:rPr lang="en-US" altLang="zh-CN" sz="2400" b="1" dirty="0" smtClean="0">
                <a:solidFill>
                  <a:srgbClr val="000000"/>
                </a:solidFill>
              </a:rPr>
              <a:t>  </a:t>
            </a:r>
            <a:r>
              <a:rPr lang="en-US" altLang="zh-CN" sz="2400" b="1" dirty="0" err="1">
                <a:solidFill>
                  <a:srgbClr val="000000"/>
                </a:solidFill>
              </a:rPr>
              <a:t>TRx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宋体" panose="02010600030101010101" pitchFamily="2" charset="-122"/>
              </a:rPr>
              <a:t>=1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	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；启动控制</a:t>
            </a:r>
            <a:r>
              <a:rPr lang="en-US" altLang="zh-CN" sz="2400" b="1" dirty="0" err="1">
                <a:solidFill>
                  <a:srgbClr val="000000"/>
                </a:solidFill>
                <a:latin typeface="宋体" panose="02010600030101010101" pitchFamily="2" charset="-122"/>
              </a:rPr>
              <a:t>Tx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定时器（启动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/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停止）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0" indent="0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</a:rPr>
              <a:t>  定时器初始化编程，在主程序中进行</a:t>
            </a:r>
            <a:r>
              <a:rPr lang="zh-CN" altLang="en-US" sz="28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！</a:t>
            </a:r>
            <a:endParaRPr lang="zh-CN" altLang="en-US" sz="28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pic>
        <p:nvPicPr>
          <p:cNvPr id="410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6019800" y="2431774"/>
            <a:ext cx="228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951ED73-4657-4A01-A8C1-1FE92561BD81}" type="slidenum">
              <a:rPr lang="en-US" altLang="zh-CN" smtClean="0"/>
              <a:t>19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90000"/>
                </a:solidFill>
              </a:rPr>
              <a:t>6.1 </a:t>
            </a:r>
            <a:r>
              <a:rPr lang="zh-CN" altLang="en-US" dirty="0">
                <a:solidFill>
                  <a:srgbClr val="990000"/>
                </a:solidFill>
              </a:rPr>
              <a:t>定时器的定时与计数</a:t>
            </a:r>
            <a:r>
              <a:rPr lang="zh-CN" altLang="en-US" dirty="0" smtClean="0">
                <a:solidFill>
                  <a:srgbClr val="990000"/>
                </a:solidFill>
              </a:rPr>
              <a:t>功能</a:t>
            </a:r>
            <a:endParaRPr lang="zh-CN" altLang="en-US" dirty="0">
              <a:solidFill>
                <a:srgbClr val="990000"/>
              </a:solidFill>
            </a:endParaRPr>
          </a:p>
        </p:txBody>
      </p:sp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altLang="zh-CN" b="1" dirty="0" smtClean="0">
                <a:solidFill>
                  <a:srgbClr val="990000"/>
                </a:solidFill>
              </a:rPr>
              <a:t>    6.1 </a:t>
            </a:r>
            <a:r>
              <a:rPr lang="zh-CN" altLang="en-US" b="1" dirty="0" smtClean="0">
                <a:solidFill>
                  <a:srgbClr val="990000"/>
                </a:solidFill>
              </a:rPr>
              <a:t>定时器的定时与计数功能</a:t>
            </a:r>
            <a:endParaRPr lang="en-US" altLang="zh-CN" dirty="0" smtClean="0"/>
          </a:p>
          <a:p>
            <a:pPr marL="0" indent="0">
              <a:buFont typeface="Arial" charset="0"/>
              <a:buNone/>
            </a:pPr>
            <a:r>
              <a:rPr lang="zh-CN" altLang="en-US" sz="2400" b="1" dirty="0" smtClean="0"/>
              <a:t>        </a:t>
            </a:r>
            <a:endParaRPr lang="en-US" altLang="zh-CN" sz="2400" b="1" dirty="0" smtClean="0"/>
          </a:p>
          <a:p>
            <a:pPr marL="0" indent="0">
              <a:buFont typeface="Arial" charset="0"/>
              <a:buNone/>
            </a:pPr>
            <a:endParaRPr lang="en-US" altLang="zh-CN" sz="2400" b="1" dirty="0" smtClean="0"/>
          </a:p>
          <a:p>
            <a:pPr marL="0" indent="0">
              <a:buFont typeface="Arial" charset="0"/>
              <a:buNone/>
            </a:pPr>
            <a:endParaRPr lang="en-US" altLang="zh-CN" sz="2400" b="1" dirty="0" smtClean="0"/>
          </a:p>
          <a:p>
            <a:pPr marL="0" indent="0">
              <a:buFont typeface="Arial" charset="0"/>
              <a:buNone/>
            </a:pPr>
            <a:endParaRPr lang="en-US" altLang="zh-CN" sz="2400" b="1" dirty="0" smtClean="0"/>
          </a:p>
          <a:p>
            <a:pPr marL="0" indent="0">
              <a:buFont typeface="Arial" charset="0"/>
              <a:buNone/>
            </a:pPr>
            <a:endParaRPr lang="en-US" altLang="zh-CN" sz="2400" b="1" dirty="0" smtClean="0"/>
          </a:p>
          <a:p>
            <a:pPr marL="0" indent="0">
              <a:buFont typeface="Arial" charset="0"/>
              <a:buNone/>
            </a:pPr>
            <a:r>
              <a:rPr lang="zh-CN" altLang="en-US" sz="2400" b="1" dirty="0" smtClean="0"/>
              <a:t>           定时器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计数器</a:t>
            </a:r>
            <a:r>
              <a:rPr lang="en-US" altLang="zh-CN" sz="2400" b="1" dirty="0" smtClean="0"/>
              <a:t>T0</a:t>
            </a:r>
            <a:r>
              <a:rPr lang="zh-CN" altLang="en-US" sz="2400" b="1" dirty="0" smtClean="0"/>
              <a:t>的结构，如图</a:t>
            </a:r>
            <a:r>
              <a:rPr lang="en-US" altLang="zh-CN" sz="2400" b="1" dirty="0" smtClean="0"/>
              <a:t>6-1</a:t>
            </a:r>
            <a:r>
              <a:rPr lang="zh-CN" altLang="en-US" sz="2400" b="1" dirty="0" smtClean="0"/>
              <a:t>所示。</a:t>
            </a:r>
          </a:p>
        </p:txBody>
      </p:sp>
      <p:pic>
        <p:nvPicPr>
          <p:cNvPr id="8196" name="图片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5" y="4114800"/>
            <a:ext cx="8077200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5" y="1143000"/>
            <a:ext cx="8077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0934347-0C68-485A-AEB1-72A776D593B0}" type="slidenum">
              <a:rPr lang="en-US" altLang="zh-CN" smtClean="0"/>
              <a:t>2</a:t>
            </a:fld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00050"/>
            <a:ext cx="7673975" cy="609600"/>
          </a:xfrm>
        </p:spPr>
        <p:txBody>
          <a:bodyPr/>
          <a:lstStyle/>
          <a:p>
            <a:pPr eaLnBrk="1" hangingPunct="1">
              <a:buClr>
                <a:srgbClr val="FF0000"/>
              </a:buClr>
            </a:pPr>
            <a:r>
              <a:rPr lang="zh-CN" altLang="en-US" dirty="0" smtClean="0">
                <a:solidFill>
                  <a:srgbClr val="990000"/>
                </a:solidFill>
                <a:latin typeface="宋体" pitchFamily="2" charset="-122"/>
                <a:cs typeface="+mn-cs"/>
              </a:rPr>
              <a:t>计算时间</a:t>
            </a:r>
            <a:r>
              <a:rPr lang="zh-CN" altLang="en-US" dirty="0">
                <a:solidFill>
                  <a:srgbClr val="990000"/>
                </a:solidFill>
                <a:latin typeface="宋体" pitchFamily="2" charset="-122"/>
                <a:cs typeface="+mn-cs"/>
              </a:rPr>
              <a:t>常数</a:t>
            </a:r>
            <a:r>
              <a:rPr lang="en-US" altLang="zh-CN" dirty="0">
                <a:solidFill>
                  <a:srgbClr val="990000"/>
                </a:solidFill>
                <a:latin typeface="宋体" pitchFamily="2" charset="-122"/>
                <a:cs typeface="+mn-cs"/>
              </a:rPr>
              <a:t>X(</a:t>
            </a:r>
            <a:r>
              <a:rPr lang="zh-CN" altLang="en-US" dirty="0">
                <a:solidFill>
                  <a:srgbClr val="990000"/>
                </a:solidFill>
                <a:latin typeface="宋体" pitchFamily="2" charset="-122"/>
                <a:cs typeface="+mn-cs"/>
              </a:rPr>
              <a:t>计算初值</a:t>
            </a:r>
            <a:r>
              <a:rPr lang="en-US" altLang="zh-CN" dirty="0" smtClean="0">
                <a:solidFill>
                  <a:srgbClr val="990000"/>
                </a:solidFill>
                <a:latin typeface="宋体" pitchFamily="2" charset="-122"/>
                <a:cs typeface="+mn-cs"/>
              </a:rPr>
              <a:t>)</a:t>
            </a:r>
            <a:endParaRPr lang="en-US" altLang="zh-CN" dirty="0" smtClean="0">
              <a:solidFill>
                <a:srgbClr val="990000"/>
              </a:solidFill>
              <a:latin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indent="0" eaLnBrk="1" hangingPunct="1"/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  <a:cs typeface="+mj-cs"/>
                  </a:rPr>
                  <a:t>     计数器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itchFamily="2" charset="-122"/>
                    <a:cs typeface="+mj-cs"/>
                  </a:rPr>
                  <a:t>运行之前，需要预先给定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  <a:cs typeface="+mj-cs"/>
                  </a:rPr>
                  <a:t>初值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  <a:cs typeface="+mj-cs"/>
                  </a:rPr>
                  <a:t>:</a:t>
                </a:r>
                <a:endParaRPr lang="en-US" altLang="zh-CN" b="1" dirty="0" smtClean="0">
                  <a:latin typeface="宋体" pitchFamily="2" charset="-122"/>
                </a:endParaRPr>
              </a:p>
              <a:p>
                <a:pPr marL="0" indent="0" eaLnBrk="1" hangingPunct="1">
                  <a:buFontTx/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宋体" pitchFamily="2" charset="-122"/>
                  </a:rPr>
                  <a:t>   （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宋体" pitchFamily="2" charset="-122"/>
                  </a:rPr>
                  <a:t>1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宋体" pitchFamily="2" charset="-122"/>
                  </a:rPr>
                  <a:t>）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宋体" pitchFamily="2" charset="-122"/>
                  </a:rPr>
                  <a:t>计数功能</a:t>
                </a:r>
                <a:r>
                  <a:rPr lang="zh-CN" altLang="en-US" sz="2400" b="1" dirty="0" smtClean="0">
                    <a:latin typeface="宋体" pitchFamily="2" charset="-122"/>
                  </a:rPr>
                  <a:t>：</a:t>
                </a:r>
                <a:r>
                  <a:rPr lang="en-US" altLang="zh-CN" sz="2400" b="1" dirty="0" smtClean="0">
                    <a:latin typeface="宋体" pitchFamily="2" charset="-122"/>
                  </a:rPr>
                  <a:t>X= 2</a:t>
                </a:r>
                <a:r>
                  <a:rPr lang="en-US" altLang="zh-CN" sz="2400" b="1" baseline="30000" dirty="0" smtClean="0">
                    <a:latin typeface="宋体" pitchFamily="2" charset="-122"/>
                  </a:rPr>
                  <a:t>n </a:t>
                </a:r>
                <a:r>
                  <a:rPr lang="en-US" altLang="zh-CN" sz="2400" b="1" dirty="0" smtClean="0">
                    <a:latin typeface="宋体" pitchFamily="2" charset="-122"/>
                  </a:rPr>
                  <a:t>-</a:t>
                </a:r>
                <a:r>
                  <a:rPr lang="zh-CN" altLang="en-US" sz="2400" b="1" dirty="0" smtClean="0">
                    <a:latin typeface="宋体" pitchFamily="2" charset="-122"/>
                  </a:rPr>
                  <a:t>计数值</a:t>
                </a:r>
                <a:r>
                  <a:rPr lang="en-US" altLang="zh-CN" sz="2400" b="1" dirty="0" smtClean="0">
                    <a:latin typeface="宋体" pitchFamily="2" charset="-122"/>
                  </a:rPr>
                  <a:t>N	n</a:t>
                </a:r>
                <a:r>
                  <a:rPr lang="zh-CN" altLang="en-US" sz="2400" b="1" dirty="0" smtClean="0">
                    <a:latin typeface="宋体" pitchFamily="2" charset="-122"/>
                  </a:rPr>
                  <a:t>：</a:t>
                </a:r>
                <a:r>
                  <a:rPr lang="en-US" altLang="zh-CN" sz="2400" b="1" dirty="0" smtClean="0">
                    <a:latin typeface="宋体" pitchFamily="2" charset="-122"/>
                  </a:rPr>
                  <a:t>13/16/8</a:t>
                </a:r>
              </a:p>
              <a:p>
                <a:pPr lvl="0" indent="0" eaLnBrk="1" hangingPunct="1">
                  <a:defRPr/>
                </a:pPr>
                <a:r>
                  <a:rPr lang="zh-CN" altLang="en-US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    由于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计数器是加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计数器，并在</a:t>
                </a:r>
                <a:r>
                  <a:rPr lang="zh-CN" altLang="en-US" kern="12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itchFamily="2" charset="-122"/>
                    <a:ea typeface="宋体" pitchFamily="2" charset="-122"/>
                  </a:rPr>
                  <a:t>益处时产生中断请求</a:t>
                </a:r>
                <a:r>
                  <a:rPr lang="zh-CN" altLang="en-US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，因此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不能将</a:t>
                </a:r>
                <a:r>
                  <a:rPr lang="zh-CN" altLang="en-US" kern="1200" dirty="0">
                    <a:solidFill>
                      <a:schemeClr val="accent2"/>
                    </a:solidFill>
                    <a:latin typeface="华文行楷" pitchFamily="2" charset="-122"/>
                    <a:ea typeface="华文行楷" pitchFamily="2" charset="-122"/>
                  </a:rPr>
                  <a:t>计数值</a:t>
                </a:r>
                <a:r>
                  <a:rPr lang="en-US" altLang="zh-CN" kern="1200" dirty="0">
                    <a:solidFill>
                      <a:schemeClr val="accent2"/>
                    </a:solidFill>
                    <a:latin typeface="华文中宋" pitchFamily="2" charset="-122"/>
                    <a:ea typeface="华文中宋" pitchFamily="2" charset="-122"/>
                  </a:rPr>
                  <a:t>N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送入计数器作为</a:t>
                </a:r>
                <a:r>
                  <a:rPr lang="zh-CN" altLang="en-US" kern="1200" dirty="0">
                    <a:solidFill>
                      <a:schemeClr val="accent2"/>
                    </a:solidFill>
                    <a:latin typeface="宋体" pitchFamily="2" charset="-122"/>
                    <a:ea typeface="宋体" pitchFamily="2" charset="-122"/>
                  </a:rPr>
                  <a:t>初值</a:t>
                </a:r>
                <a:r>
                  <a:rPr lang="en-US" altLang="zh-CN" kern="1200" dirty="0">
                    <a:solidFill>
                      <a:schemeClr val="accent2"/>
                    </a:solidFill>
                    <a:latin typeface="宋体" pitchFamily="2" charset="-122"/>
                    <a:ea typeface="宋体" pitchFamily="2" charset="-122"/>
                  </a:rPr>
                  <a:t>X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，而应送入计数值的</a:t>
                </a:r>
                <a:r>
                  <a:rPr lang="zh-CN" altLang="en-US" kern="120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itchFamily="2" charset="-122"/>
                    <a:ea typeface="宋体" pitchFamily="2" charset="-122"/>
                  </a:rPr>
                  <a:t>补码</a:t>
                </a:r>
                <a:r>
                  <a:rPr lang="zh-CN" altLang="en-US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数作为</a:t>
                </a:r>
                <a:r>
                  <a:rPr lang="zh-CN" altLang="en-US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初值。</a:t>
                </a:r>
                <a:endParaRPr lang="en-US" altLang="zh-CN" kern="1200" dirty="0" smtClean="0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0" indent="0" eaLnBrk="1" hangingPunct="1"/>
                <a:r>
                  <a:rPr lang="zh-CN" altLang="en-US" dirty="0" smtClean="0">
                    <a:solidFill>
                      <a:srgbClr val="FF0000"/>
                    </a:solidFill>
                    <a:latin typeface="宋体" pitchFamily="2" charset="-122"/>
                  </a:rPr>
                  <a:t>   （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宋体" pitchFamily="2" charset="-122"/>
                  </a:rPr>
                  <a:t>2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宋体" pitchFamily="2" charset="-122"/>
                  </a:rPr>
                  <a:t>）定时</a:t>
                </a:r>
                <a:r>
                  <a:rPr lang="zh-CN" altLang="en-US" dirty="0">
                    <a:solidFill>
                      <a:srgbClr val="FF0000"/>
                    </a:solidFill>
                    <a:latin typeface="宋体" pitchFamily="2" charset="-122"/>
                  </a:rPr>
                  <a:t>功能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itchFamily="2" charset="-122"/>
                  </a:rPr>
                  <a:t>：</a:t>
                </a:r>
                <a:r>
                  <a:rPr lang="en-US" altLang="zh-CN" dirty="0">
                    <a:solidFill>
                      <a:srgbClr val="000000"/>
                    </a:solidFill>
                    <a:latin typeface="宋体" pitchFamily="2" charset="-122"/>
                  </a:rPr>
                  <a:t>X= 2</a:t>
                </a:r>
                <a:r>
                  <a:rPr lang="en-US" altLang="zh-CN" baseline="30000" dirty="0">
                    <a:solidFill>
                      <a:srgbClr val="000000"/>
                    </a:solidFill>
                    <a:latin typeface="宋体" pitchFamily="2" charset="-122"/>
                  </a:rPr>
                  <a:t>n </a:t>
                </a:r>
                <a:r>
                  <a:rPr lang="en-US" altLang="zh-CN" dirty="0">
                    <a:solidFill>
                      <a:srgbClr val="000000"/>
                    </a:solidFill>
                    <a:latin typeface="宋体" pitchFamily="2" charset="-122"/>
                  </a:rPr>
                  <a:t>- t/T	</a:t>
                </a:r>
              </a:p>
              <a:p>
                <a:pPr lvl="0" indent="0" eaLnBrk="1" hangingPunct="1"/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  X: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定时时间，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n=13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、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16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、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8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，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t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itchFamily="2" charset="-122"/>
                  </a:rPr>
                  <a:t>：定时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时间，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T</a:t>
                </a:r>
                <a:r>
                  <a:rPr lang="zh-CN" altLang="en-US" dirty="0">
                    <a:solidFill>
                      <a:srgbClr val="000000"/>
                    </a:solidFill>
                    <a:latin typeface="宋体" pitchFamily="2" charset="-122"/>
                  </a:rPr>
                  <a:t>：机器周期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宋体" pitchFamily="2" charset="-122"/>
                    <a:sym typeface="Symbol" pitchFamily="18" charset="2"/>
                  </a:rPr>
                  <a:t>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宋体" pitchFamily="2" charset="-122"/>
                  </a:rPr>
                  <a:t>s</a:t>
                </a:r>
              </a:p>
              <a:p>
                <a:pPr lvl="0" indent="0" eaLnBrk="1" hangingPunct="1">
                  <a:defRPr/>
                </a:pPr>
                <a:r>
                  <a:rPr lang="zh-CN" altLang="en-US" kern="1200" dirty="0" smtClean="0">
                    <a:solidFill>
                      <a:srgbClr val="0000CC"/>
                    </a:solidFill>
                    <a:latin typeface="宋体" pitchFamily="2" charset="-122"/>
                    <a:ea typeface="宋体" pitchFamily="2" charset="-122"/>
                  </a:rPr>
                  <a:t>    例：设</a:t>
                </a:r>
                <a:r>
                  <a:rPr lang="en-US" altLang="zh-CN" kern="1200" dirty="0" err="1">
                    <a:solidFill>
                      <a:srgbClr val="0000CC"/>
                    </a:solidFill>
                    <a:latin typeface="宋体" pitchFamily="2" charset="-122"/>
                    <a:ea typeface="宋体" pitchFamily="2" charset="-122"/>
                  </a:rPr>
                  <a:t>fosc</a:t>
                </a:r>
                <a:r>
                  <a:rPr lang="en-US" altLang="zh-CN" kern="1200" dirty="0">
                    <a:solidFill>
                      <a:srgbClr val="0000CC"/>
                    </a:solidFill>
                    <a:latin typeface="宋体" pitchFamily="2" charset="-122"/>
                    <a:ea typeface="宋体" pitchFamily="2" charset="-122"/>
                  </a:rPr>
                  <a:t>=12Mhz</a:t>
                </a:r>
                <a:r>
                  <a:rPr lang="zh-CN" altLang="en-US" kern="1200" dirty="0" smtClean="0">
                    <a:solidFill>
                      <a:srgbClr val="0000CC"/>
                    </a:solidFill>
                    <a:latin typeface="宋体" pitchFamily="2" charset="-122"/>
                    <a:ea typeface="宋体" pitchFamily="2" charset="-122"/>
                  </a:rPr>
                  <a:t>，</a:t>
                </a:r>
                <a:endParaRPr lang="en-US" altLang="zh-CN" kern="1200" dirty="0" smtClean="0">
                  <a:solidFill>
                    <a:srgbClr val="0000CC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0" indent="0" eaLnBrk="1" hangingPunct="1">
                  <a:defRPr/>
                </a:pPr>
                <a:r>
                  <a:rPr lang="zh-CN" altLang="en-US" kern="1200" dirty="0" smtClean="0">
                    <a:solidFill>
                      <a:srgbClr val="0000CC"/>
                    </a:solidFill>
                    <a:latin typeface="宋体" pitchFamily="2" charset="-122"/>
                    <a:ea typeface="宋体" pitchFamily="2" charset="-122"/>
                  </a:rPr>
                  <a:t>        机器周期</a:t>
                </a:r>
                <a:r>
                  <a:rPr lang="en-US" altLang="zh-CN" kern="1200" dirty="0" smtClean="0">
                    <a:solidFill>
                      <a:srgbClr val="0000CC"/>
                    </a:solidFill>
                    <a:latin typeface="宋体" pitchFamily="2" charset="-122"/>
                    <a:ea typeface="宋体" pitchFamily="2" charset="-122"/>
                  </a:rPr>
                  <a:t>=</a:t>
                </a:r>
                <a:r>
                  <a:rPr lang="zh-CN" altLang="en-US" kern="1200" dirty="0">
                    <a:solidFill>
                      <a:srgbClr val="0000CC"/>
                    </a:solidFill>
                    <a:latin typeface="宋体" pitchFamily="2" charset="-122"/>
                    <a:ea typeface="宋体" pitchFamily="2" charset="-122"/>
                  </a:rPr>
                  <a:t>时钟周期</a:t>
                </a:r>
                <a:r>
                  <a:rPr lang="en-US" altLang="zh-CN" kern="1200" dirty="0">
                    <a:solidFill>
                      <a:srgbClr val="0000CC"/>
                    </a:solidFill>
                    <a:latin typeface="宋体" pitchFamily="2" charset="-122"/>
                    <a:ea typeface="宋体" pitchFamily="2" charset="-122"/>
                  </a:rPr>
                  <a:t>×12=[1/(12×106)] ×</a:t>
                </a:r>
                <a:r>
                  <a:rPr lang="en-US" altLang="zh-CN" kern="1200" dirty="0" smtClean="0">
                    <a:solidFill>
                      <a:srgbClr val="0000CC"/>
                    </a:solidFill>
                    <a:latin typeface="宋体" pitchFamily="2" charset="-122"/>
                    <a:ea typeface="宋体" pitchFamily="2" charset="-122"/>
                  </a:rPr>
                  <a:t>12=1us</a:t>
                </a:r>
                <a:endParaRPr lang="en-US" altLang="zh-CN" kern="1200" dirty="0">
                  <a:solidFill>
                    <a:srgbClr val="0000CC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0" indent="0" eaLnBrk="1" hangingPunct="1">
                  <a:defRPr/>
                </a:pPr>
                <a:r>
                  <a:rPr lang="zh-CN" altLang="en-US" kern="1200" dirty="0" smtClean="0">
                    <a:solidFill>
                      <a:srgbClr val="0000CC"/>
                    </a:solidFill>
                    <a:latin typeface="宋体" pitchFamily="2" charset="-122"/>
                    <a:ea typeface="宋体" pitchFamily="2" charset="-122"/>
                  </a:rPr>
                  <a:t>    最大定时时间</a:t>
                </a:r>
                <a:r>
                  <a:rPr lang="zh-CN" altLang="en-US" kern="1200" smtClean="0">
                    <a:solidFill>
                      <a:srgbClr val="0000CC"/>
                    </a:solidFill>
                    <a:latin typeface="宋体" pitchFamily="2" charset="-122"/>
                    <a:ea typeface="宋体" pitchFamily="2" charset="-122"/>
                  </a:rPr>
                  <a:t>：     </a:t>
                </a:r>
                <a:r>
                  <a:rPr lang="en-US" altLang="zh-CN" kern="120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</a:t>
                </a:r>
                <a:r>
                  <a:rPr lang="en-US" altLang="zh-CN" kern="1200" baseline="-2500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MAX</a:t>
                </a:r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b="1" i="0" kern="12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𝟐</m:t>
                    </m:r>
                    <m:r>
                      <a:rPr lang="en-US" altLang="zh-CN" b="1" i="0" kern="1200" baseline="30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𝐧</m:t>
                    </m:r>
                    <m:r>
                      <a:rPr lang="en-US" altLang="zh-CN" i="1" kern="12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</a:t>
                </a:r>
                <a:r>
                  <a:rPr lang="zh-CN" altLang="en-US" kern="1200" baseline="-250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机器周期</a:t>
                </a:r>
                <a:endParaRPr lang="en-US" altLang="zh-CN" kern="1200" baseline="-25000" dirty="0" smtClean="0">
                  <a:solidFill>
                    <a:srgbClr val="00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indent="0" eaLnBrk="1" hangingPunct="1"/>
                <a:r>
                  <a:rPr lang="zh-CN" altLang="en-US" b="1" dirty="0" smtClean="0">
                    <a:latin typeface="宋体" pitchFamily="2" charset="-122"/>
                  </a:rPr>
                  <a:t>    方式</a:t>
                </a:r>
                <a:r>
                  <a:rPr lang="en-US" altLang="zh-CN" b="1" dirty="0" smtClean="0">
                    <a:latin typeface="宋体" pitchFamily="2" charset="-122"/>
                  </a:rPr>
                  <a:t>0</a:t>
                </a:r>
                <a:r>
                  <a:rPr lang="zh-CN" altLang="en-US" b="1" dirty="0" smtClean="0">
                    <a:latin typeface="宋体" pitchFamily="2" charset="-122"/>
                  </a:rPr>
                  <a:t>（</a:t>
                </a:r>
                <a:r>
                  <a:rPr lang="en-US" altLang="zh-CN" b="1" dirty="0" smtClean="0">
                    <a:latin typeface="宋体" pitchFamily="2" charset="-122"/>
                  </a:rPr>
                  <a:t>13</a:t>
                </a:r>
                <a:r>
                  <a:rPr lang="zh-CN" altLang="en-US" b="1" dirty="0" smtClean="0">
                    <a:latin typeface="宋体" pitchFamily="2" charset="-122"/>
                  </a:rPr>
                  <a:t>位）      ：</a:t>
                </a:r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 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</a:t>
                </a:r>
                <a:r>
                  <a:rPr lang="en-US" altLang="zh-CN" kern="1200" baseline="-250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MAX </a:t>
                </a:r>
                <a:r>
                  <a:rPr lang="en-US" altLang="zh-CN" b="1" dirty="0" smtClean="0">
                    <a:latin typeface="宋体" pitchFamily="2" charset="-122"/>
                  </a:rPr>
                  <a:t>=8.192ms</a:t>
                </a:r>
                <a:r>
                  <a:rPr lang="zh-CN" altLang="en-US" b="1" dirty="0" smtClean="0">
                    <a:latin typeface="宋体" pitchFamily="2" charset="-122"/>
                  </a:rPr>
                  <a:t>；</a:t>
                </a:r>
                <a:endParaRPr lang="en-US" altLang="zh-CN" b="1" dirty="0" smtClean="0">
                  <a:latin typeface="宋体" pitchFamily="2" charset="-122"/>
                </a:endParaRPr>
              </a:p>
              <a:p>
                <a:pPr lvl="0" indent="0" eaLnBrk="1" hangingPunct="1"/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    方式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1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（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16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位）      ：</a:t>
                </a:r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 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</a:t>
                </a:r>
                <a:r>
                  <a:rPr lang="en-US" altLang="zh-CN" kern="1200" baseline="-250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MAX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=</a:t>
                </a:r>
                <a:r>
                  <a:rPr lang="en-US" altLang="zh-CN" dirty="0" smtClean="0">
                    <a:solidFill>
                      <a:srgbClr val="0000CC"/>
                    </a:solidFill>
                    <a:latin typeface="宋体" pitchFamily="2" charset="-122"/>
                  </a:rPr>
                  <a:t>65.536ms</a:t>
                </a:r>
                <a:r>
                  <a:rPr lang="zh-CN" altLang="en-US" dirty="0" smtClean="0">
                    <a:solidFill>
                      <a:srgbClr val="0000CC"/>
                    </a:solidFill>
                    <a:latin typeface="宋体" pitchFamily="2" charset="-122"/>
                  </a:rPr>
                  <a:t>；</a:t>
                </a:r>
                <a:endParaRPr lang="en-US" altLang="zh-CN" dirty="0">
                  <a:solidFill>
                    <a:srgbClr val="0000CC"/>
                  </a:solidFill>
                  <a:latin typeface="宋体" pitchFamily="2" charset="-122"/>
                </a:endParaRPr>
              </a:p>
              <a:p>
                <a:pPr lvl="0" indent="0" eaLnBrk="1" hangingPunct="1"/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    方式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2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、方式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3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（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8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 pitchFamily="2" charset="-122"/>
                  </a:rPr>
                  <a:t>位）：</a:t>
                </a:r>
                <a:r>
                  <a:rPr lang="en-US" altLang="zh-CN" kern="1200" dirty="0" smtClean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 </a:t>
                </a:r>
                <a:r>
                  <a:rPr lang="en-US" altLang="zh-CN" kern="12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T</a:t>
                </a:r>
                <a:r>
                  <a:rPr lang="en-US" altLang="zh-CN" kern="1200" baseline="-25000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MAX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宋体" pitchFamily="2" charset="-122"/>
                  </a:rPr>
                  <a:t>=0.256ms</a:t>
                </a:r>
              </a:p>
              <a:p>
                <a:pPr lvl="0" indent="0" eaLnBrk="1" hangingPunct="1"/>
                <a:r>
                  <a:rPr lang="en-US" altLang="zh-CN" dirty="0">
                    <a:solidFill>
                      <a:srgbClr val="000000"/>
                    </a:solidFill>
                    <a:latin typeface="宋体" pitchFamily="2" charset="-122"/>
                  </a:rPr>
                  <a:t>	</a:t>
                </a:r>
                <a:endParaRPr lang="en-US" altLang="zh-CN" b="1" dirty="0" smtClean="0">
                  <a:latin typeface="宋体" pitchFamily="2" charset="-122"/>
                </a:endParaRPr>
              </a:p>
            </p:txBody>
          </p:sp>
        </mc:Choice>
        <mc:Fallback xmlns="">
          <p:sp>
            <p:nvSpPr>
              <p:cNvPr id="419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3" t="-959" r="-1025" b="-12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156335" y="2747963"/>
            <a:ext cx="8077200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381000"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zh-CN" altLang="en-US" sz="2400" b="1" dirty="0">
              <a:latin typeface="宋体" pitchFamily="2" charset="-122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357188" y="704850"/>
            <a:ext cx="56038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3810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zh-CN" altLang="en-US" sz="2400" b="1">
              <a:latin typeface="宋体" pitchFamily="2" charset="-122"/>
            </a:endParaRPr>
          </a:p>
        </p:txBody>
      </p:sp>
      <p:pic>
        <p:nvPicPr>
          <p:cNvPr id="225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930B6EF-1FE7-4C2F-9D92-03548018925D}" type="slidenum">
              <a:rPr lang="en-US" altLang="zh-CN" smtClean="0"/>
              <a:t>20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052801"/>
            <a:ext cx="8928744" cy="5324093"/>
          </a:xfrm>
        </p:spPr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C51</a:t>
            </a:r>
            <a:r>
              <a:rPr lang="zh-CN" altLang="en-US" dirty="0"/>
              <a:t>语言求定时常数时</a:t>
            </a:r>
            <a:r>
              <a:rPr lang="zh-CN" altLang="en-US" dirty="0" smtClean="0"/>
              <a:t>，机器主频</a:t>
            </a:r>
            <a:r>
              <a:rPr lang="en-US" altLang="zh-CN" dirty="0" smtClean="0"/>
              <a:t>12MHZ</a:t>
            </a:r>
            <a:r>
              <a:rPr lang="zh-CN" altLang="en-US" dirty="0" smtClean="0"/>
              <a:t>，如</a:t>
            </a:r>
            <a:r>
              <a:rPr lang="zh-CN" altLang="en-US" dirty="0"/>
              <a:t>需要计数的次数为</a:t>
            </a:r>
            <a:r>
              <a:rPr lang="en-US" altLang="zh-CN" dirty="0"/>
              <a:t>x</a:t>
            </a:r>
            <a:r>
              <a:rPr lang="zh-CN" altLang="en-US" dirty="0"/>
              <a:t>，定时</a:t>
            </a:r>
            <a:r>
              <a:rPr lang="en-US" altLang="zh-CN" dirty="0"/>
              <a:t>/</a:t>
            </a:r>
            <a:r>
              <a:rPr lang="zh-CN" altLang="en-US" dirty="0"/>
              <a:t>计数器</a:t>
            </a:r>
            <a:r>
              <a:rPr lang="en-US" altLang="zh-CN" dirty="0"/>
              <a:t>T0</a:t>
            </a:r>
            <a:r>
              <a:rPr lang="zh-CN" altLang="en-US" dirty="0"/>
              <a:t>为工作方式</a:t>
            </a:r>
            <a:r>
              <a:rPr lang="en-US" altLang="zh-CN" dirty="0"/>
              <a:t>1</a:t>
            </a:r>
            <a:r>
              <a:rPr lang="zh-CN" altLang="en-US" dirty="0"/>
              <a:t>，则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TH0=(65536-X)/256   //</a:t>
            </a:r>
            <a:r>
              <a:rPr lang="zh-CN" altLang="en-US" dirty="0" smtClean="0"/>
              <a:t>装高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位的计数常数初值，十进制数</a:t>
            </a:r>
            <a:endParaRPr lang="en-US" altLang="zh-CN" dirty="0" smtClean="0"/>
          </a:p>
          <a:p>
            <a:r>
              <a:rPr lang="en-US" altLang="zh-CN" dirty="0" smtClean="0"/>
              <a:t>TL0=(65536-X)%256 //</a:t>
            </a:r>
            <a:r>
              <a:rPr lang="zh-CN" altLang="en-US" dirty="0" smtClean="0"/>
              <a:t>取余数，装低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位常数初值，十进制数</a:t>
            </a:r>
            <a:endParaRPr lang="en-US" altLang="zh-CN" dirty="0" smtClean="0"/>
          </a:p>
          <a:p>
            <a:r>
              <a:rPr lang="zh-CN" altLang="en-US" dirty="0" smtClean="0"/>
              <a:t>例如：计数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定时器</a:t>
            </a:r>
            <a:r>
              <a:rPr lang="en-US" altLang="zh-CN" dirty="0" smtClean="0"/>
              <a:t>0</a:t>
            </a:r>
            <a:r>
              <a:rPr lang="zh-CN" altLang="en-US" dirty="0" smtClean="0"/>
              <a:t>工作在方式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，机器主频</a:t>
            </a:r>
            <a:r>
              <a:rPr lang="en-US" altLang="zh-CN" dirty="0" smtClean="0"/>
              <a:t>12MHZ</a:t>
            </a:r>
            <a:r>
              <a:rPr lang="zh-CN" altLang="en-US" dirty="0"/>
              <a:t>。要求定时为</a:t>
            </a:r>
            <a:r>
              <a:rPr lang="en-US" altLang="zh-CN" dirty="0"/>
              <a:t>1ms=1000us</a:t>
            </a:r>
            <a:r>
              <a:rPr lang="zh-CN" altLang="en-US" dirty="0"/>
              <a:t>，其时间常数初值如下：</a:t>
            </a:r>
            <a:endParaRPr lang="en-US" altLang="zh-CN" dirty="0" smtClean="0"/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TH0=(65536-1000)/256=252=0xfcH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TL0=(65536-1000)%256=24=0x18H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TC=(65536-1000)=64535=fc18H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TH0=0xfcH            TL0=0x18H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D62F1AB-E3A3-4404-9C8E-3BB4A0052A0F}" type="slidenum">
              <a:rPr lang="en-US" altLang="zh-CN" smtClean="0"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0968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5800" y="457200"/>
            <a:ext cx="7673975" cy="6096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9900FF"/>
                </a:solidFill>
              </a:rPr>
              <a:t>2.</a:t>
            </a:r>
            <a:r>
              <a:rPr lang="zh-CN" altLang="en-US" dirty="0" smtClean="0">
                <a:solidFill>
                  <a:srgbClr val="9900FF"/>
                </a:solidFill>
              </a:rPr>
              <a:t>定时器</a:t>
            </a:r>
            <a:r>
              <a:rPr lang="zh-CN" altLang="en-US" dirty="0">
                <a:solidFill>
                  <a:srgbClr val="9900FF"/>
                </a:solidFill>
              </a:rPr>
              <a:t>／计数器的编程和应用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在定时器／计数器的</a:t>
            </a:r>
            <a:r>
              <a:rPr lang="en-US" altLang="zh-CN" dirty="0"/>
              <a:t>4</a:t>
            </a:r>
            <a:r>
              <a:rPr lang="zh-CN" altLang="en-US" dirty="0" smtClean="0"/>
              <a:t>种工作方式，一般都采用方式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lvl="0"/>
            <a:r>
              <a:rPr lang="zh-CN" altLang="en-US" dirty="0" smtClean="0">
                <a:solidFill>
                  <a:srgbClr val="0000CC"/>
                </a:solidFill>
              </a:rPr>
              <a:t>例</a:t>
            </a:r>
            <a:r>
              <a:rPr lang="en-US" altLang="zh-CN" dirty="0" smtClean="0">
                <a:solidFill>
                  <a:srgbClr val="0000CC"/>
                </a:solidFill>
              </a:rPr>
              <a:t>6-1 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51</a:t>
            </a:r>
            <a:r>
              <a:rPr lang="zh-CN" altLang="en-US" dirty="0"/>
              <a:t>单片机的</a:t>
            </a:r>
            <a:r>
              <a:rPr lang="en-US" altLang="zh-CN" dirty="0" smtClean="0"/>
              <a:t>P1</a:t>
            </a:r>
            <a:r>
              <a:rPr lang="zh-CN" altLang="en-US" dirty="0" smtClean="0"/>
              <a:t>口上外接</a:t>
            </a:r>
            <a:r>
              <a:rPr lang="en-US" altLang="zh-CN" dirty="0" smtClean="0"/>
              <a:t>8</a:t>
            </a:r>
            <a:r>
              <a:rPr lang="zh-CN" altLang="en-US" dirty="0"/>
              <a:t>只</a:t>
            </a:r>
            <a:r>
              <a:rPr lang="en-US" altLang="zh-CN" dirty="0" smtClean="0"/>
              <a:t>LFD</a:t>
            </a:r>
            <a:r>
              <a:rPr lang="zh-CN" altLang="en-US" dirty="0" smtClean="0"/>
              <a:t>灯，采用定时器</a:t>
            </a:r>
            <a:r>
              <a:rPr lang="en-US" altLang="zh-CN" dirty="0" smtClean="0"/>
              <a:t>T0</a:t>
            </a:r>
            <a:r>
              <a:rPr lang="zh-CN" altLang="en-US" dirty="0" smtClean="0"/>
              <a:t>的方式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的定时中断</a:t>
            </a:r>
            <a:r>
              <a:rPr lang="zh-CN" altLang="en-US" dirty="0"/>
              <a:t>方式，</a:t>
            </a:r>
            <a:r>
              <a:rPr lang="zh-CN" altLang="en-US" dirty="0" smtClean="0"/>
              <a:t>使外接</a:t>
            </a:r>
            <a:r>
              <a:rPr lang="en-US" altLang="zh-CN" dirty="0" smtClean="0"/>
              <a:t>8</a:t>
            </a:r>
            <a:r>
              <a:rPr lang="zh-CN" altLang="en-US" dirty="0"/>
              <a:t>只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灯每</a:t>
            </a:r>
            <a:r>
              <a:rPr lang="en-US" altLang="zh-CN" dirty="0" smtClean="0"/>
              <a:t>0.5s</a:t>
            </a:r>
            <a:r>
              <a:rPr lang="zh-CN" altLang="en-US" dirty="0" smtClean="0"/>
              <a:t>闪亮</a:t>
            </a:r>
            <a:r>
              <a:rPr lang="en-US" altLang="zh-CN" dirty="0"/>
              <a:t>-</a:t>
            </a:r>
            <a:r>
              <a:rPr lang="zh-CN" altLang="en-US" dirty="0" smtClean="0"/>
              <a:t>次。</a:t>
            </a:r>
            <a:r>
              <a:rPr lang="zh-CN" altLang="en-US" dirty="0">
                <a:solidFill>
                  <a:srgbClr val="000000"/>
                </a:solidFill>
              </a:rPr>
              <a:t>其原理电路见</a:t>
            </a:r>
            <a:r>
              <a:rPr lang="zh-CN" altLang="en-US" dirty="0" smtClean="0">
                <a:solidFill>
                  <a:srgbClr val="000000"/>
                </a:solidFill>
              </a:rPr>
              <a:t>图</a:t>
            </a:r>
            <a:r>
              <a:rPr lang="en-US" altLang="zh-CN" dirty="0" smtClean="0">
                <a:solidFill>
                  <a:srgbClr val="000000"/>
                </a:solidFill>
              </a:rPr>
              <a:t>6-13</a:t>
            </a:r>
            <a:r>
              <a:rPr lang="zh-CN" altLang="en-US" dirty="0">
                <a:solidFill>
                  <a:srgbClr val="000000"/>
                </a:solidFill>
              </a:rPr>
              <a:t>。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EC45673-A3FA-4DCF-B52D-22ACD5D11D2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22</a:t>
            </a:fld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67000"/>
            <a:ext cx="8686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158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9600" y="457200"/>
            <a:ext cx="7673975" cy="609600"/>
          </a:xfrm>
        </p:spPr>
        <p:txBody>
          <a:bodyPr/>
          <a:lstStyle/>
          <a:p>
            <a:r>
              <a:rPr lang="en-US" altLang="zh-CN" sz="2400" dirty="0">
                <a:solidFill>
                  <a:srgbClr val="990000"/>
                </a:solidFill>
                <a:latin typeface="Times New Roman"/>
                <a:cs typeface="+mn-cs"/>
              </a:rPr>
              <a:t>(l)</a:t>
            </a:r>
            <a:r>
              <a:rPr lang="zh-CN" altLang="en-US" sz="2400" dirty="0">
                <a:solidFill>
                  <a:srgbClr val="990000"/>
                </a:solidFill>
                <a:latin typeface="Times New Roman"/>
                <a:cs typeface="+mn-cs"/>
              </a:rPr>
              <a:t>设置</a:t>
            </a:r>
            <a:r>
              <a:rPr lang="en-US" altLang="zh-CN" sz="2400" dirty="0">
                <a:solidFill>
                  <a:srgbClr val="990000"/>
                </a:solidFill>
                <a:latin typeface="Times New Roman"/>
                <a:cs typeface="+mn-cs"/>
              </a:rPr>
              <a:t>TMOD</a:t>
            </a:r>
            <a:r>
              <a:rPr lang="zh-CN" altLang="en-US" sz="2400" dirty="0" smtClean="0">
                <a:solidFill>
                  <a:srgbClr val="990000"/>
                </a:solidFill>
                <a:latin typeface="Times New Roman"/>
                <a:cs typeface="+mn-cs"/>
              </a:rPr>
              <a:t>寄存器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zh-CN" altLang="en-US" dirty="0" smtClean="0">
                    <a:solidFill>
                      <a:srgbClr val="000000"/>
                    </a:solidFill>
                  </a:rPr>
                  <a:t>定时器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T0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工作在方式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，应使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TMOD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寄存器的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M1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M0=0l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；应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设置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C/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</a:rPr>
                  <a:t>=0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，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为定时器工作模式；对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T0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的运行控制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仅由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TR0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来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控制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，使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GATE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位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为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。定时器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T1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不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使用，各相关位均设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为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。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所以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TMOD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寄存器应初始化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为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0x01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。</a:t>
                </a:r>
              </a:p>
              <a:p>
                <a:pPr lvl="0"/>
                <a:r>
                  <a:rPr lang="en-US" altLang="zh-CN" dirty="0" smtClean="0">
                    <a:solidFill>
                      <a:srgbClr val="990000"/>
                    </a:solidFill>
                  </a:rPr>
                  <a:t>(</a:t>
                </a:r>
                <a:r>
                  <a:rPr lang="en-US" altLang="zh-CN" dirty="0">
                    <a:solidFill>
                      <a:srgbClr val="990000"/>
                    </a:solidFill>
                  </a:rPr>
                  <a:t>2)</a:t>
                </a:r>
                <a:r>
                  <a:rPr lang="zh-CN" altLang="en-US" dirty="0">
                    <a:solidFill>
                      <a:srgbClr val="990000"/>
                    </a:solidFill>
                  </a:rPr>
                  <a:t>计算定时器</a:t>
                </a:r>
                <a:r>
                  <a:rPr lang="en-US" altLang="zh-CN" dirty="0">
                    <a:solidFill>
                      <a:srgbClr val="990000"/>
                    </a:solidFill>
                  </a:rPr>
                  <a:t>TO</a:t>
                </a:r>
                <a:r>
                  <a:rPr lang="zh-CN" altLang="en-US" dirty="0">
                    <a:solidFill>
                      <a:srgbClr val="990000"/>
                    </a:solidFill>
                  </a:rPr>
                  <a:t>的计数</a:t>
                </a:r>
                <a:r>
                  <a:rPr lang="zh-CN" altLang="en-US" dirty="0" smtClean="0">
                    <a:solidFill>
                      <a:srgbClr val="990000"/>
                    </a:solidFill>
                  </a:rPr>
                  <a:t>初值</a:t>
                </a:r>
                <a:endParaRPr lang="en-US" altLang="zh-CN" dirty="0" smtClean="0">
                  <a:solidFill>
                    <a:srgbClr val="990000"/>
                  </a:solidFill>
                </a:endParaRPr>
              </a:p>
              <a:p>
                <a:pPr lvl="0"/>
                <a:r>
                  <a:rPr lang="zh-CN" altLang="en-US" dirty="0" smtClean="0">
                    <a:solidFill>
                      <a:srgbClr val="000000"/>
                    </a:solidFill>
                  </a:rPr>
                  <a:t>设定时时间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5ms=5000us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，设计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数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初值为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，晶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振的频率为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11.059 MHz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: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5 000=(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2</a:t>
                </a:r>
                <a:r>
                  <a:rPr lang="en-US" altLang="zh-CN" baseline="30000" dirty="0" smtClean="0">
                    <a:solidFill>
                      <a:srgbClr val="000000"/>
                    </a:solidFill>
                  </a:rPr>
                  <a:t>16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- x)×12/11.059 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，   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x=60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928</a:t>
                </a:r>
              </a:p>
              <a:p>
                <a:pPr lvl="0"/>
                <a:r>
                  <a:rPr lang="zh-CN" altLang="en-US" dirty="0" smtClean="0">
                    <a:solidFill>
                      <a:srgbClr val="000000"/>
                    </a:solidFill>
                  </a:rPr>
                  <a:t>转换成十六进制为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0xee00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，其</a:t>
                </a:r>
                <a:r>
                  <a:rPr lang="en-US" altLang="zh-CN" dirty="0" err="1" smtClean="0">
                    <a:solidFill>
                      <a:srgbClr val="000000"/>
                    </a:solidFill>
                  </a:rPr>
                  <a:t>oxee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装入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TH0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0x00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装入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TL0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。</a:t>
                </a:r>
                <a:endParaRPr lang="zh-CN" altLang="en-US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zh-CN" dirty="0" smtClean="0">
                    <a:solidFill>
                      <a:srgbClr val="990000"/>
                    </a:solidFill>
                  </a:rPr>
                  <a:t>(</a:t>
                </a:r>
                <a:r>
                  <a:rPr lang="en-US" altLang="zh-CN" dirty="0">
                    <a:solidFill>
                      <a:srgbClr val="990000"/>
                    </a:solidFill>
                  </a:rPr>
                  <a:t>3)</a:t>
                </a:r>
                <a:r>
                  <a:rPr lang="zh-CN" altLang="en-US" dirty="0">
                    <a:solidFill>
                      <a:srgbClr val="990000"/>
                    </a:solidFill>
                  </a:rPr>
                  <a:t>设置</a:t>
                </a:r>
                <a:r>
                  <a:rPr lang="en-US" altLang="zh-CN" dirty="0" err="1">
                    <a:solidFill>
                      <a:srgbClr val="990000"/>
                    </a:solidFill>
                  </a:rPr>
                  <a:t>lE</a:t>
                </a:r>
                <a:r>
                  <a:rPr lang="zh-CN" altLang="en-US" dirty="0" smtClean="0">
                    <a:solidFill>
                      <a:srgbClr val="990000"/>
                    </a:solidFill>
                  </a:rPr>
                  <a:t>寄存器</a:t>
                </a:r>
                <a:endParaRPr lang="en-US" altLang="zh-CN" dirty="0" smtClean="0">
                  <a:solidFill>
                    <a:srgbClr val="990000"/>
                  </a:solidFill>
                </a:endParaRPr>
              </a:p>
              <a:p>
                <a:pPr lvl="0"/>
                <a:r>
                  <a:rPr lang="zh-CN" altLang="en-US" dirty="0" smtClean="0">
                    <a:solidFill>
                      <a:srgbClr val="000000"/>
                    </a:solidFill>
                  </a:rPr>
                  <a:t>采用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定时器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T0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中断，需将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IE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寄存器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中的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EA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ET0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位置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。</a:t>
                </a:r>
                <a:endParaRPr lang="zh-CN" altLang="en-US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zh-CN" dirty="0" smtClean="0">
                    <a:solidFill>
                      <a:srgbClr val="990000"/>
                    </a:solidFill>
                  </a:rPr>
                  <a:t>(</a:t>
                </a:r>
                <a:r>
                  <a:rPr lang="en-US" altLang="zh-CN" dirty="0">
                    <a:solidFill>
                      <a:srgbClr val="990000"/>
                    </a:solidFill>
                  </a:rPr>
                  <a:t>4)</a:t>
                </a:r>
                <a:r>
                  <a:rPr lang="zh-CN" altLang="en-US" dirty="0">
                    <a:solidFill>
                      <a:srgbClr val="990000"/>
                    </a:solidFill>
                  </a:rPr>
                  <a:t>启动和停</a:t>
                </a:r>
                <a:r>
                  <a:rPr lang="en-US" altLang="zh-CN" dirty="0">
                    <a:solidFill>
                      <a:srgbClr val="990000"/>
                    </a:solidFill>
                  </a:rPr>
                  <a:t>IE</a:t>
                </a:r>
                <a:r>
                  <a:rPr lang="zh-CN" altLang="en-US" dirty="0">
                    <a:solidFill>
                      <a:srgbClr val="990000"/>
                    </a:solidFill>
                  </a:rPr>
                  <a:t>定时器</a:t>
                </a:r>
                <a:r>
                  <a:rPr lang="en-US" altLang="zh-CN" dirty="0" smtClean="0">
                    <a:solidFill>
                      <a:srgbClr val="990000"/>
                    </a:solidFill>
                  </a:rPr>
                  <a:t>T0</a:t>
                </a:r>
              </a:p>
              <a:p>
                <a:pPr lvl="0"/>
                <a:r>
                  <a:rPr lang="zh-CN" altLang="en-US" dirty="0" smtClean="0">
                    <a:solidFill>
                      <a:srgbClr val="000000"/>
                    </a:solidFill>
                  </a:rPr>
                  <a:t>使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TCON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中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TR0=1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，则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启动定时器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T0;</a:t>
                </a: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lvl="0"/>
                <a:r>
                  <a:rPr lang="en-US" altLang="zh-CN" dirty="0" smtClean="0">
                    <a:solidFill>
                      <a:srgbClr val="000000"/>
                    </a:solidFill>
                  </a:rPr>
                  <a:t>TR0=0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，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则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停止定时器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T0</a:t>
                </a:r>
                <a:r>
                  <a:rPr lang="zh-CN" altLang="en-US" dirty="0" smtClean="0">
                    <a:solidFill>
                      <a:srgbClr val="000000"/>
                    </a:solidFill>
                  </a:rPr>
                  <a:t>定时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3" t="-1319" r="-1025" b="-9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EC45673-A3FA-4DCF-B52D-22ACD5D11D2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23</a:t>
            </a:fld>
            <a:endParaRPr lang="en-US" altLang="zh-C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58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5800" y="457200"/>
            <a:ext cx="7673975" cy="609600"/>
          </a:xfrm>
        </p:spPr>
        <p:txBody>
          <a:bodyPr/>
          <a:lstStyle/>
          <a:p>
            <a:r>
              <a:rPr lang="zh-CN" altLang="en-US" dirty="0" smtClean="0"/>
              <a:t>参考程序如下：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EC45673-A3FA-4DCF-B52D-22ACD5D11D2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24</a:t>
            </a:fld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991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158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EC45673-A3FA-4DCF-B52D-22ACD5D11D2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25</a:t>
            </a:fld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83919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158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5800" y="457200"/>
            <a:ext cx="7673975" cy="6096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9900FF"/>
                </a:solidFill>
              </a:rPr>
              <a:t>3.</a:t>
            </a:r>
            <a:r>
              <a:rPr lang="zh-CN" altLang="en-US" dirty="0" smtClean="0">
                <a:solidFill>
                  <a:srgbClr val="9900FF"/>
                </a:solidFill>
              </a:rPr>
              <a:t>计数器</a:t>
            </a:r>
            <a:r>
              <a:rPr lang="zh-CN" altLang="en-US" dirty="0">
                <a:solidFill>
                  <a:srgbClr val="9900FF"/>
                </a:solidFill>
              </a:rPr>
              <a:t>的应用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6-4  </a:t>
            </a:r>
            <a:r>
              <a:rPr lang="zh-CN" altLang="en-US" dirty="0" smtClean="0"/>
              <a:t>定时器</a:t>
            </a:r>
            <a:r>
              <a:rPr lang="en-US" altLang="zh-CN" dirty="0" smtClean="0"/>
              <a:t>T1</a:t>
            </a:r>
            <a:r>
              <a:rPr lang="zh-CN" altLang="en-US" dirty="0" smtClean="0"/>
              <a:t>采用计数模式</a:t>
            </a:r>
            <a:r>
              <a:rPr lang="zh-CN" altLang="en-US" dirty="0"/>
              <a:t>，</a:t>
            </a:r>
            <a:r>
              <a:rPr lang="zh-CN" altLang="en-US" dirty="0" smtClean="0"/>
              <a:t>方式</a:t>
            </a:r>
            <a:r>
              <a:rPr lang="en-US" altLang="zh-CN" dirty="0" smtClean="0"/>
              <a:t>1</a:t>
            </a:r>
            <a:r>
              <a:rPr lang="zh-CN" altLang="en-US" dirty="0" smtClean="0"/>
              <a:t>中断</a:t>
            </a:r>
            <a:r>
              <a:rPr lang="zh-CN" altLang="en-US" dirty="0"/>
              <a:t>，计数输入引脚</a:t>
            </a:r>
            <a:r>
              <a:rPr lang="en-US" altLang="zh-CN" dirty="0" smtClean="0"/>
              <a:t>TI(P3.5</a:t>
            </a:r>
            <a:r>
              <a:rPr lang="en-US" altLang="zh-CN" dirty="0"/>
              <a:t>)</a:t>
            </a:r>
            <a:r>
              <a:rPr lang="zh-CN" altLang="en-US" dirty="0"/>
              <a:t>上外接</a:t>
            </a:r>
            <a:r>
              <a:rPr lang="zh-CN" altLang="en-US" dirty="0" smtClean="0"/>
              <a:t>按钮开关，</a:t>
            </a:r>
            <a:r>
              <a:rPr lang="zh-CN" altLang="en-US" dirty="0"/>
              <a:t>作为计数信号输入。按</a:t>
            </a:r>
            <a:r>
              <a:rPr lang="en-US" altLang="zh-CN" dirty="0"/>
              <a:t>4</a:t>
            </a:r>
            <a:r>
              <a:rPr lang="zh-CN" altLang="en-US" dirty="0" smtClean="0"/>
              <a:t>次开关后，</a:t>
            </a:r>
            <a:r>
              <a:rPr lang="en-US" altLang="zh-CN" dirty="0" smtClean="0"/>
              <a:t>P1</a:t>
            </a:r>
            <a:r>
              <a:rPr lang="zh-CN" altLang="en-US" dirty="0" smtClean="0"/>
              <a:t>口的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只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灯闪烁不停，电路原理图如图</a:t>
            </a:r>
            <a:r>
              <a:rPr lang="en-US" altLang="zh-CN" dirty="0" smtClean="0"/>
              <a:t>6-14</a:t>
            </a:r>
            <a:r>
              <a:rPr lang="zh-CN" altLang="en-US" dirty="0"/>
              <a:t>所</a:t>
            </a:r>
            <a:r>
              <a:rPr lang="zh-CN" altLang="en-US" dirty="0" smtClean="0"/>
              <a:t>示。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EC45673-A3FA-4DCF-B52D-22ACD5D11D2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26</a:t>
            </a:fld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83248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158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5800" y="457200"/>
            <a:ext cx="7673975" cy="609600"/>
          </a:xfrm>
        </p:spPr>
        <p:txBody>
          <a:bodyPr/>
          <a:lstStyle/>
          <a:p>
            <a:r>
              <a:rPr lang="en-US" altLang="zh-CN" dirty="0">
                <a:solidFill>
                  <a:srgbClr val="9900FF"/>
                </a:solidFill>
              </a:rPr>
              <a:t>(1)</a:t>
            </a:r>
            <a:r>
              <a:rPr lang="zh-CN" altLang="en-US" dirty="0" smtClean="0">
                <a:solidFill>
                  <a:srgbClr val="9900FF"/>
                </a:solidFill>
              </a:rPr>
              <a:t>设置</a:t>
            </a:r>
            <a:r>
              <a:rPr lang="en-US" altLang="zh-CN" dirty="0" smtClean="0">
                <a:solidFill>
                  <a:srgbClr val="9900FF"/>
                </a:solidFill>
              </a:rPr>
              <a:t>TMOD</a:t>
            </a:r>
            <a:r>
              <a:rPr lang="zh-CN" altLang="en-US" dirty="0" smtClean="0">
                <a:solidFill>
                  <a:srgbClr val="9900FF"/>
                </a:solidFill>
              </a:rPr>
              <a:t>寄存器</a:t>
            </a:r>
            <a:endParaRPr lang="zh-CN" altLang="en-US" dirty="0">
              <a:solidFill>
                <a:srgbClr val="99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定时器</a:t>
                </a:r>
                <a:r>
                  <a:rPr lang="en-US" altLang="zh-CN" dirty="0" smtClean="0"/>
                  <a:t>T1</a:t>
                </a:r>
                <a:r>
                  <a:rPr lang="zh-CN" altLang="en-US" dirty="0" smtClean="0"/>
                  <a:t>工作在方式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，应出</a:t>
                </a:r>
                <a:r>
                  <a:rPr lang="en-US" altLang="zh-CN" dirty="0"/>
                  <a:t>TMOD</a:t>
                </a:r>
                <a:r>
                  <a:rPr lang="zh-CN" altLang="en-US" dirty="0"/>
                  <a:t>寄存器的</a:t>
                </a:r>
                <a:r>
                  <a:rPr lang="en-US" altLang="zh-CN" dirty="0" smtClean="0"/>
                  <a:t>M1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M0=01</a:t>
                </a:r>
                <a:r>
                  <a:rPr lang="zh-CN" altLang="en-US" dirty="0" smtClean="0"/>
                  <a:t>；设置</a:t>
                </a:r>
                <a:r>
                  <a:rPr lang="en-US" altLang="zh-CN" dirty="0"/>
                  <a:t>C</a:t>
                </a:r>
                <a:r>
                  <a:rPr lang="en-US" altLang="zh-CN" dirty="0" smtClean="0"/>
                  <a:t>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altLang="zh-CN" dirty="0" smtClean="0"/>
                  <a:t> =1</a:t>
                </a:r>
                <a:r>
                  <a:rPr lang="zh-CN" altLang="en-US" dirty="0" smtClean="0"/>
                  <a:t>，为</a:t>
                </a:r>
                <a:r>
                  <a:rPr lang="zh-CN" altLang="en-US" dirty="0"/>
                  <a:t>计数器</a:t>
                </a:r>
                <a:r>
                  <a:rPr lang="zh-CN" altLang="en-US" dirty="0" smtClean="0"/>
                  <a:t>模式；运行由</a:t>
                </a:r>
                <a:r>
                  <a:rPr lang="en-US" altLang="zh-CN" dirty="0" smtClean="0"/>
                  <a:t>TR0</a:t>
                </a:r>
                <a:r>
                  <a:rPr lang="zh-CN" altLang="en-US" dirty="0" smtClean="0"/>
                  <a:t>控制，使</a:t>
                </a:r>
                <a:r>
                  <a:rPr lang="en-US" altLang="zh-CN" dirty="0" smtClean="0"/>
                  <a:t>GATE0=0</a:t>
                </a:r>
                <a:r>
                  <a:rPr lang="zh-CN" altLang="en-US" dirty="0" smtClean="0"/>
                  <a:t>。</a:t>
                </a:r>
                <a:r>
                  <a:rPr lang="zh-CN" altLang="en-US" dirty="0"/>
                  <a:t>定时器</a:t>
                </a:r>
                <a:r>
                  <a:rPr lang="en-US" altLang="zh-CN" dirty="0" smtClean="0"/>
                  <a:t>T0</a:t>
                </a:r>
                <a:r>
                  <a:rPr lang="zh-CN" altLang="en-US" dirty="0" smtClean="0"/>
                  <a:t>不</a:t>
                </a:r>
                <a:r>
                  <a:rPr lang="zh-CN" altLang="en-US" dirty="0"/>
                  <a:t>使用</a:t>
                </a:r>
                <a:r>
                  <a:rPr lang="zh-CN" altLang="en-US" dirty="0" smtClean="0"/>
                  <a:t>，各相关位均设为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。所以，</a:t>
                </a:r>
                <a:r>
                  <a:rPr lang="en-US" altLang="zh-CN" dirty="0" smtClean="0"/>
                  <a:t>TMOD</a:t>
                </a:r>
                <a:r>
                  <a:rPr lang="zh-CN" altLang="en-US" dirty="0" smtClean="0"/>
                  <a:t>寄存器应初始化为</a:t>
                </a:r>
                <a:r>
                  <a:rPr lang="en-US" altLang="zh-CN" dirty="0" smtClean="0"/>
                  <a:t>0x50</a:t>
                </a:r>
                <a:r>
                  <a:rPr lang="zh-CN" altLang="en-US" dirty="0"/>
                  <a:t>。</a:t>
                </a:r>
              </a:p>
              <a:p>
                <a:r>
                  <a:rPr lang="en-US" altLang="zh-CN" dirty="0" smtClean="0">
                    <a:solidFill>
                      <a:srgbClr val="9900FF"/>
                    </a:solidFill>
                  </a:rPr>
                  <a:t>(</a:t>
                </a:r>
                <a:r>
                  <a:rPr lang="en-US" altLang="zh-CN" dirty="0">
                    <a:solidFill>
                      <a:srgbClr val="9900FF"/>
                    </a:solidFill>
                  </a:rPr>
                  <a:t>2)</a:t>
                </a:r>
                <a:r>
                  <a:rPr lang="zh-CN" altLang="en-US" dirty="0">
                    <a:solidFill>
                      <a:srgbClr val="9900FF"/>
                    </a:solidFill>
                  </a:rPr>
                  <a:t>计算</a:t>
                </a:r>
                <a:r>
                  <a:rPr lang="zh-CN" altLang="en-US" dirty="0" smtClean="0">
                    <a:solidFill>
                      <a:srgbClr val="9900FF"/>
                    </a:solidFill>
                  </a:rPr>
                  <a:t>定时器</a:t>
                </a:r>
                <a:r>
                  <a:rPr lang="en-US" altLang="zh-CN" dirty="0">
                    <a:solidFill>
                      <a:srgbClr val="9900FF"/>
                    </a:solidFill>
                  </a:rPr>
                  <a:t>T1</a:t>
                </a:r>
                <a:r>
                  <a:rPr lang="zh-CN" altLang="en-US" dirty="0" smtClean="0">
                    <a:solidFill>
                      <a:srgbClr val="9900FF"/>
                    </a:solidFill>
                  </a:rPr>
                  <a:t>的计数初值</a:t>
                </a:r>
                <a:endParaRPr lang="en-US" altLang="zh-CN" dirty="0" smtClean="0">
                  <a:solidFill>
                    <a:srgbClr val="9900FF"/>
                  </a:solidFill>
                </a:endParaRPr>
              </a:p>
              <a:p>
                <a:r>
                  <a:rPr lang="zh-CN" altLang="en-US" dirty="0" smtClean="0"/>
                  <a:t>每按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次按钮，计数器计数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次。按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次</a:t>
                </a:r>
                <a:r>
                  <a:rPr lang="zh-CN" altLang="en-US" dirty="0" smtClean="0"/>
                  <a:t>后，</a:t>
                </a:r>
                <a:r>
                  <a:rPr lang="en-US" altLang="zh-CN" dirty="0" smtClean="0"/>
                  <a:t>P1</a:t>
                </a:r>
                <a:r>
                  <a:rPr lang="zh-CN" altLang="en-US" dirty="0" smtClean="0"/>
                  <a:t>口</a:t>
                </a:r>
                <a:r>
                  <a:rPr lang="en-US" altLang="zh-CN" dirty="0" smtClean="0"/>
                  <a:t>8</a:t>
                </a:r>
                <a:r>
                  <a:rPr lang="zh-CN" altLang="en-US" dirty="0"/>
                  <a:t>只</a:t>
                </a:r>
                <a:r>
                  <a:rPr lang="en-US" altLang="zh-CN" dirty="0" smtClean="0"/>
                  <a:t>LED</a:t>
                </a:r>
                <a:r>
                  <a:rPr lang="zh-CN" altLang="en-US" dirty="0" smtClean="0"/>
                  <a:t>灯闪烁不停。故计数器的初值为</a:t>
                </a:r>
                <a:r>
                  <a:rPr lang="en-US" altLang="zh-CN" dirty="0"/>
                  <a:t>65 536- 4=65 532</a:t>
                </a:r>
                <a:r>
                  <a:rPr lang="zh-CN" altLang="en-US" dirty="0"/>
                  <a:t>，将其转换</a:t>
                </a:r>
                <a:r>
                  <a:rPr lang="zh-CN" altLang="en-US" dirty="0" smtClean="0"/>
                  <a:t>成十六进制</a:t>
                </a:r>
                <a:r>
                  <a:rPr lang="zh-CN" altLang="en-US" dirty="0"/>
                  <a:t>后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0xfffc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所以</a:t>
                </a:r>
                <a:r>
                  <a:rPr lang="en-US" altLang="zh-CN" dirty="0" smtClean="0"/>
                  <a:t>TH0=0xff</a:t>
                </a:r>
                <a:r>
                  <a:rPr lang="en-US" altLang="zh-CN" dirty="0"/>
                  <a:t>, </a:t>
                </a:r>
                <a:r>
                  <a:rPr lang="en-US" altLang="zh-CN" dirty="0" smtClean="0"/>
                  <a:t>TL0=0xfc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  <a:p>
                <a:r>
                  <a:rPr lang="en-US" altLang="zh-CN" dirty="0" smtClean="0">
                    <a:solidFill>
                      <a:srgbClr val="9900FF"/>
                    </a:solidFill>
                  </a:rPr>
                  <a:t>(</a:t>
                </a:r>
                <a:r>
                  <a:rPr lang="en-US" altLang="zh-CN" dirty="0">
                    <a:solidFill>
                      <a:srgbClr val="9900FF"/>
                    </a:solidFill>
                  </a:rPr>
                  <a:t>3)</a:t>
                </a:r>
                <a:r>
                  <a:rPr lang="zh-CN" altLang="en-US" dirty="0" smtClean="0">
                    <a:solidFill>
                      <a:srgbClr val="9900FF"/>
                    </a:solidFill>
                  </a:rPr>
                  <a:t>设</a:t>
                </a:r>
                <a:r>
                  <a:rPr lang="zh-CN" altLang="en-US" dirty="0">
                    <a:solidFill>
                      <a:srgbClr val="9900FF"/>
                    </a:solidFill>
                  </a:rPr>
                  <a:t>置</a:t>
                </a:r>
                <a:r>
                  <a:rPr lang="en-US" altLang="zh-CN" dirty="0" smtClean="0">
                    <a:solidFill>
                      <a:srgbClr val="9900FF"/>
                    </a:solidFill>
                  </a:rPr>
                  <a:t>IE</a:t>
                </a:r>
                <a:r>
                  <a:rPr lang="zh-CN" altLang="en-US" dirty="0" smtClean="0">
                    <a:solidFill>
                      <a:srgbClr val="9900FF"/>
                    </a:solidFill>
                  </a:rPr>
                  <a:t>寄存器</a:t>
                </a:r>
                <a:endParaRPr lang="en-US" altLang="zh-CN" dirty="0" smtClean="0">
                  <a:solidFill>
                    <a:srgbClr val="9900FF"/>
                  </a:solidFill>
                </a:endParaRPr>
              </a:p>
              <a:p>
                <a:r>
                  <a:rPr lang="zh-CN" altLang="en-US" dirty="0" smtClean="0"/>
                  <a:t>本例采用</a:t>
                </a:r>
                <a:r>
                  <a:rPr lang="en-US" altLang="zh-CN" dirty="0" smtClean="0"/>
                  <a:t>T1</a:t>
                </a:r>
                <a:r>
                  <a:rPr lang="zh-CN" altLang="en-US" dirty="0" smtClean="0"/>
                  <a:t>中断，将</a:t>
                </a:r>
                <a:r>
                  <a:rPr lang="en-US" altLang="zh-CN" dirty="0"/>
                  <a:t>IE</a:t>
                </a:r>
                <a:r>
                  <a:rPr lang="zh-CN" altLang="en-US" dirty="0" smtClean="0"/>
                  <a:t>寄存器中的</a:t>
                </a:r>
                <a:r>
                  <a:rPr lang="en-US" altLang="zh-CN" dirty="0"/>
                  <a:t>EA</a:t>
                </a:r>
                <a:r>
                  <a:rPr lang="zh-CN" altLang="en-US" dirty="0"/>
                  <a:t>、</a:t>
                </a:r>
                <a:r>
                  <a:rPr lang="en-US" altLang="zh-CN" dirty="0" smtClean="0"/>
                  <a:t>ET1</a:t>
                </a:r>
                <a:r>
                  <a:rPr lang="zh-CN" altLang="en-US" dirty="0" smtClean="0"/>
                  <a:t>位置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en-US" altLang="zh-CN" dirty="0" smtClean="0">
                    <a:solidFill>
                      <a:srgbClr val="9900FF"/>
                    </a:solidFill>
                  </a:rPr>
                  <a:t>(</a:t>
                </a:r>
                <a:r>
                  <a:rPr lang="en-US" altLang="zh-CN" dirty="0">
                    <a:solidFill>
                      <a:srgbClr val="9900FF"/>
                    </a:solidFill>
                  </a:rPr>
                  <a:t>4)</a:t>
                </a:r>
                <a:r>
                  <a:rPr lang="zh-CN" altLang="en-US" dirty="0" smtClean="0">
                    <a:solidFill>
                      <a:srgbClr val="9900FF"/>
                    </a:solidFill>
                  </a:rPr>
                  <a:t>启动和停止定时器</a:t>
                </a:r>
                <a:r>
                  <a:rPr lang="en-US" altLang="zh-CN" dirty="0" smtClean="0">
                    <a:solidFill>
                      <a:srgbClr val="9900FF"/>
                    </a:solidFill>
                  </a:rPr>
                  <a:t>T1</a:t>
                </a:r>
              </a:p>
              <a:p>
                <a:r>
                  <a:rPr lang="zh-CN" altLang="en-US" dirty="0" smtClean="0"/>
                  <a:t>使</a:t>
                </a:r>
                <a:r>
                  <a:rPr lang="en-US" altLang="zh-CN" dirty="0" smtClean="0"/>
                  <a:t>TR1=1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则启动定时器</a:t>
                </a:r>
                <a:r>
                  <a:rPr lang="en-US" altLang="zh-CN" dirty="0" smtClean="0"/>
                  <a:t>T1</a:t>
                </a:r>
                <a:r>
                  <a:rPr lang="zh-CN" altLang="en-US" dirty="0" smtClean="0"/>
                  <a:t>计数；</a:t>
                </a:r>
                <a:endParaRPr lang="en-US" altLang="zh-CN" dirty="0" smtClean="0"/>
              </a:p>
              <a:p>
                <a:r>
                  <a:rPr lang="en-US" altLang="zh-CN" dirty="0" smtClean="0"/>
                  <a:t>TR1=0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则</a:t>
                </a:r>
                <a:r>
                  <a:rPr lang="zh-CN" altLang="en-US" dirty="0" smtClean="0"/>
                  <a:t>停止</a:t>
                </a:r>
                <a:r>
                  <a:rPr lang="en-US" altLang="zh-CN" dirty="0" smtClean="0"/>
                  <a:t>T1</a:t>
                </a:r>
                <a:r>
                  <a:rPr lang="zh-CN" altLang="en-US" dirty="0" smtClean="0"/>
                  <a:t>计数。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93" t="-1319" b="-8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EC45673-A3FA-4DCF-B52D-22ACD5D11D2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27</a:t>
            </a:fld>
            <a:endParaRPr lang="en-US" altLang="zh-C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02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5800" y="457200"/>
            <a:ext cx="7673975" cy="6096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参考程序</a:t>
            </a:r>
            <a:r>
              <a:rPr lang="zh-CN" altLang="en-US" dirty="0">
                <a:solidFill>
                  <a:schemeClr val="tx1"/>
                </a:solidFill>
              </a:rPr>
              <a:t>如下：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EC45673-A3FA-4DCF-B52D-22ACD5D11D2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28</a:t>
            </a:fld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924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702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0" rIns="0"/>
          <a:lstStyle/>
          <a:p>
            <a:pPr algn="l" eaLnBrk="1" hangingPunct="1"/>
            <a:r>
              <a:rPr lang="en-US" altLang="zh-CN" sz="2200" b="1" dirty="0" smtClean="0"/>
              <a:t>    </a:t>
            </a:r>
            <a:endParaRPr lang="zh-CN" altLang="en-US" sz="2200" b="1" dirty="0" smtClean="0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26988" y="3657600"/>
            <a:ext cx="914400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20000"/>
              </a:spcBef>
            </a:pPr>
            <a:endParaRPr lang="en-US" altLang="zh-CN" sz="2000" b="1" dirty="0">
              <a:solidFill>
                <a:srgbClr val="000000"/>
              </a:solidFill>
              <a:latin typeface="宋体" pitchFamily="2" charset="-122"/>
            </a:endParaRPr>
          </a:p>
        </p:txBody>
      </p:sp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3D117B9-E7BB-4362-9EE2-E79E26B7C893}" type="slidenum">
              <a:rPr lang="en-US" altLang="zh-CN" smtClean="0"/>
              <a:t>29</a:t>
            </a:fld>
            <a:endParaRPr lang="en-US" altLang="zh-C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001000" cy="325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766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uild="allAtOnce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673975" cy="609600"/>
          </a:xfrm>
        </p:spPr>
        <p:txBody>
          <a:bodyPr/>
          <a:lstStyle/>
          <a:p>
            <a:pPr algn="l" eaLnBrk="1" hangingPunct="1"/>
            <a:r>
              <a:rPr lang="en-US" altLang="zh-CN" sz="3200" b="1" dirty="0" smtClean="0">
                <a:solidFill>
                  <a:srgbClr val="9900FF"/>
                </a:solidFill>
              </a:rPr>
              <a:t>1. </a:t>
            </a:r>
            <a:r>
              <a:rPr lang="zh-CN" altLang="en-US" sz="3200" b="1" dirty="0" smtClean="0">
                <a:solidFill>
                  <a:srgbClr val="9900FF"/>
                </a:solidFill>
              </a:rPr>
              <a:t>定时器的结构</a:t>
            </a:r>
          </a:p>
        </p:txBody>
      </p:sp>
      <p:sp>
        <p:nvSpPr>
          <p:cNvPr id="512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b="1" dirty="0" smtClean="0"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定时器的实质是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16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位加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计数器</a:t>
            </a:r>
            <a:r>
              <a:rPr lang="en-US" altLang="zh-CN" sz="2400" b="1" dirty="0" smtClean="0">
                <a:latin typeface="+mn-ea"/>
              </a:rPr>
              <a:t>,</a:t>
            </a:r>
            <a:r>
              <a:rPr lang="zh-CN" altLang="en-US" sz="2400" b="1" dirty="0" smtClean="0">
                <a:latin typeface="+mn-ea"/>
              </a:rPr>
              <a:t>由高</a:t>
            </a:r>
            <a:r>
              <a:rPr lang="en-US" altLang="zh-CN" sz="2400" b="1" dirty="0" smtClean="0">
                <a:latin typeface="+mn-ea"/>
              </a:rPr>
              <a:t>8</a:t>
            </a:r>
            <a:r>
              <a:rPr lang="zh-CN" altLang="en-US" sz="2400" b="1" dirty="0" smtClean="0">
                <a:latin typeface="+mn-ea"/>
              </a:rPr>
              <a:t>位</a:t>
            </a:r>
            <a:r>
              <a:rPr lang="en-US" altLang="zh-CN" sz="2400" b="1" dirty="0" smtClean="0">
                <a:latin typeface="+mn-ea"/>
              </a:rPr>
              <a:t>TH</a:t>
            </a:r>
            <a:r>
              <a:rPr lang="zh-CN" altLang="en-US" sz="2400" b="1" dirty="0" smtClean="0">
                <a:latin typeface="+mn-ea"/>
              </a:rPr>
              <a:t>和低</a:t>
            </a:r>
            <a:r>
              <a:rPr lang="en-US" altLang="zh-CN" sz="2400" b="1" dirty="0" smtClean="0">
                <a:latin typeface="+mn-ea"/>
              </a:rPr>
              <a:t>8</a:t>
            </a:r>
            <a:r>
              <a:rPr lang="zh-CN" altLang="en-US" sz="2400" b="1" dirty="0" smtClean="0">
                <a:latin typeface="+mn-ea"/>
              </a:rPr>
              <a:t>位</a:t>
            </a:r>
            <a:r>
              <a:rPr lang="en-US" altLang="zh-CN" sz="2400" b="1" dirty="0" smtClean="0">
                <a:latin typeface="+mn-ea"/>
              </a:rPr>
              <a:t>TL</a:t>
            </a:r>
            <a:r>
              <a:rPr lang="zh-CN" altLang="en-US" sz="2400" b="1" dirty="0" smtClean="0">
                <a:latin typeface="+mn-ea"/>
              </a:rPr>
              <a:t>两个寄存器组成。</a:t>
            </a:r>
            <a:endParaRPr lang="en-US" altLang="zh-CN" sz="2400" b="1" dirty="0" smtClean="0">
              <a:latin typeface="+mn-ea"/>
            </a:endParaRPr>
          </a:p>
          <a:p>
            <a:pPr indent="0" eaLnBrk="1" hangingPunct="1">
              <a:defRPr/>
            </a:pP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TCON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是控制寄存器</a:t>
            </a:r>
            <a:r>
              <a:rPr lang="zh-CN" altLang="en-US" sz="2400" b="1" dirty="0" smtClean="0">
                <a:latin typeface="+mn-ea"/>
              </a:rPr>
              <a:t>，控制</a:t>
            </a:r>
            <a:r>
              <a:rPr lang="en-US" altLang="zh-CN" sz="2400" b="1" dirty="0" smtClean="0">
                <a:latin typeface="+mn-ea"/>
              </a:rPr>
              <a:t>T0</a:t>
            </a:r>
            <a:r>
              <a:rPr lang="zh-CN" altLang="en-US" sz="2400" b="1" dirty="0" smtClean="0">
                <a:latin typeface="+mn-ea"/>
              </a:rPr>
              <a:t>、</a:t>
            </a:r>
            <a:r>
              <a:rPr lang="en-US" altLang="zh-CN" sz="2400" b="1" dirty="0" smtClean="0">
                <a:latin typeface="+mn-ea"/>
              </a:rPr>
              <a:t>T1</a:t>
            </a:r>
            <a:r>
              <a:rPr lang="zh-CN" altLang="en-US" sz="2400" b="1" dirty="0" smtClean="0">
                <a:latin typeface="+mn-ea"/>
              </a:rPr>
              <a:t>的启动、停止及设置溢出标志；</a:t>
            </a:r>
            <a:r>
              <a:rPr lang="en-US" altLang="zh-CN" dirty="0" smtClean="0">
                <a:solidFill>
                  <a:schemeClr val="accent2"/>
                </a:solidFill>
                <a:latin typeface="+mn-ea"/>
              </a:rPr>
              <a:t>MTOD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工作方式寄存器</a:t>
            </a:r>
            <a:r>
              <a:rPr lang="zh-CN" altLang="en-US" sz="2400" b="1" dirty="0" smtClean="0">
                <a:latin typeface="+mn-ea"/>
              </a:rPr>
              <a:t>，确定工作方式和功能。结构如图</a:t>
            </a:r>
            <a:r>
              <a:rPr lang="en-US" altLang="zh-CN" sz="2400" b="1" dirty="0" smtClean="0">
                <a:latin typeface="+mn-ea"/>
              </a:rPr>
              <a:t>6-2</a:t>
            </a:r>
            <a:r>
              <a:rPr lang="zh-CN" altLang="en-US" sz="2400" b="1" dirty="0" smtClean="0">
                <a:latin typeface="+mn-ea"/>
              </a:rPr>
              <a:t>所示。</a:t>
            </a:r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1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819400"/>
            <a:ext cx="883761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26472EB4-C836-468A-8A18-AF686CD3B064}" type="slidenum">
              <a:rPr lang="en-US" altLang="zh-CN" smtClean="0"/>
              <a:t>3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2"/>
          <p:cNvSpPr>
            <a:spLocks noChangeArrowheads="1"/>
          </p:cNvSpPr>
          <p:nvPr/>
        </p:nvSpPr>
        <p:spPr bwMode="auto">
          <a:xfrm>
            <a:off x="3810000" y="4724400"/>
            <a:ext cx="1143000" cy="3810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419600" y="4876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2838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3" name="Rectangle 9"/>
          <p:cNvSpPr>
            <a:spLocks noChangeArrowheads="1"/>
          </p:cNvSpPr>
          <p:nvPr/>
        </p:nvSpPr>
        <p:spPr bwMode="auto">
          <a:xfrm>
            <a:off x="76200" y="152400"/>
            <a:ext cx="8991600" cy="65690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CC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  <a:endParaRPr lang="zh-CN" altLang="en-US" sz="2400" b="1" dirty="0" smtClean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" y="438150"/>
            <a:ext cx="7673975" cy="609600"/>
          </a:xfrm>
        </p:spPr>
        <p:txBody>
          <a:bodyPr/>
          <a:lstStyle/>
          <a:p>
            <a:r>
              <a:rPr lang="zh-CN" altLang="en-US" sz="2400" dirty="0">
                <a:solidFill>
                  <a:srgbClr val="990000"/>
                </a:solidFill>
              </a:rPr>
              <a:t>加</a:t>
            </a:r>
            <a:r>
              <a:rPr lang="en-US" altLang="zh-CN" sz="2400" dirty="0">
                <a:solidFill>
                  <a:srgbClr val="990000"/>
                </a:solidFill>
              </a:rPr>
              <a:t>1</a:t>
            </a:r>
            <a:r>
              <a:rPr lang="zh-CN" altLang="en-US" sz="2400" dirty="0">
                <a:solidFill>
                  <a:srgbClr val="990000"/>
                </a:solidFill>
              </a:rPr>
              <a:t>计数器输入的计数脉冲有两个来源</a:t>
            </a:r>
            <a:r>
              <a:rPr lang="zh-CN" altLang="en-US" sz="2400" dirty="0" smtClean="0">
                <a:solidFill>
                  <a:srgbClr val="990000"/>
                </a:solidFill>
              </a:rPr>
              <a:t>：</a:t>
            </a:r>
            <a:endParaRPr lang="zh-CN" altLang="en-US" sz="2400" dirty="0">
              <a:solidFill>
                <a:srgbClr val="99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 eaLnBrk="1" hangingPunct="1">
              <a:spcBef>
                <a:spcPts val="600"/>
              </a:spcBef>
              <a:buClr>
                <a:srgbClr val="CC0000"/>
              </a:buClr>
              <a:buFont typeface="+mj-ea"/>
              <a:buAutoNum type="circleNumDbPlain"/>
              <a:defRPr/>
            </a:pPr>
            <a:r>
              <a:rPr lang="zh-CN" altLang="en-US" kern="1200" dirty="0" smtClean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振荡器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输出脉冲</a:t>
            </a:r>
            <a:r>
              <a:rPr lang="zh-CN" altLang="en-US" kern="1200" dirty="0">
                <a:solidFill>
                  <a:schemeClr val="accent2"/>
                </a:solidFill>
                <a:latin typeface="Arial" panose="020B0604020202020204" pitchFamily="34" charset="0"/>
                <a:ea typeface="宋体" pitchFamily="2" charset="-122"/>
              </a:rPr>
              <a:t>经</a:t>
            </a:r>
            <a:r>
              <a:rPr lang="en-US" altLang="zh-CN" kern="1200" dirty="0">
                <a:solidFill>
                  <a:schemeClr val="accent2"/>
                </a:solidFill>
                <a:latin typeface="Arial" panose="020B0604020202020204" pitchFamily="34" charset="0"/>
                <a:ea typeface="宋体" pitchFamily="2" charset="-122"/>
              </a:rPr>
              <a:t>12</a:t>
            </a:r>
            <a:r>
              <a:rPr lang="zh-CN" altLang="en-US" kern="1200" dirty="0">
                <a:solidFill>
                  <a:schemeClr val="accent2"/>
                </a:solidFill>
                <a:latin typeface="Arial" panose="020B0604020202020204" pitchFamily="34" charset="0"/>
                <a:ea typeface="宋体" pitchFamily="2" charset="-122"/>
              </a:rPr>
              <a:t>分频后送</a:t>
            </a:r>
            <a:r>
              <a:rPr lang="zh-CN" altLang="en-US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宋体" pitchFamily="2" charset="-122"/>
              </a:rPr>
              <a:t>来机器周期信号；</a:t>
            </a:r>
            <a:endParaRPr lang="en-US" altLang="zh-CN" kern="1200" dirty="0">
              <a:solidFill>
                <a:schemeClr val="accent2"/>
              </a:solidFill>
              <a:latin typeface="Arial" panose="020B0604020202020204" pitchFamily="34" charset="0"/>
              <a:ea typeface="宋体" pitchFamily="2" charset="-122"/>
            </a:endParaRPr>
          </a:p>
          <a:p>
            <a:pPr marL="457200" lvl="0" indent="-457200" eaLnBrk="1" hangingPunct="1">
              <a:spcBef>
                <a:spcPts val="600"/>
              </a:spcBef>
              <a:buClr>
                <a:srgbClr val="CC0000"/>
              </a:buClr>
              <a:buFont typeface="+mj-ea"/>
              <a:buAutoNum type="circleNumDbPlain"/>
              <a:defRPr/>
            </a:pP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是</a:t>
            </a:r>
            <a:r>
              <a:rPr lang="en-US" altLang="zh-CN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T0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或</a:t>
            </a:r>
            <a:r>
              <a:rPr lang="en-US" altLang="zh-CN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T1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引脚输入的</a:t>
            </a:r>
            <a:r>
              <a:rPr lang="zh-CN" altLang="en-US" kern="1200" dirty="0">
                <a:solidFill>
                  <a:schemeClr val="accent2"/>
                </a:solidFill>
                <a:latin typeface="Arial" panose="020B0604020202020204" pitchFamily="34" charset="0"/>
                <a:ea typeface="宋体" pitchFamily="2" charset="-122"/>
              </a:rPr>
              <a:t>外部脉冲源（计数器）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。</a:t>
            </a:r>
          </a:p>
          <a:p>
            <a:pPr lvl="0" eaLnBrk="1" hangingPunct="1">
              <a:spcBef>
                <a:spcPts val="600"/>
              </a:spcBef>
              <a:buClr>
                <a:srgbClr val="CC0000"/>
              </a:buClr>
              <a:defRPr/>
            </a:pPr>
            <a:r>
              <a:rPr lang="zh-CN" altLang="en-US" kern="1200" dirty="0" smtClean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每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来一个脉冲计数器加</a:t>
            </a:r>
            <a:r>
              <a:rPr lang="en-US" altLang="zh-CN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1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，当加到计数器为全</a:t>
            </a:r>
            <a:r>
              <a:rPr lang="en-US" altLang="zh-CN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1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时，再输入一个脉冲就使计数器回零，且计数器的溢出</a:t>
            </a:r>
            <a:r>
              <a:rPr lang="zh-CN" altLang="en-US" kern="1200" dirty="0">
                <a:solidFill>
                  <a:srgbClr val="0000CC"/>
                </a:solidFill>
                <a:latin typeface="Arial" panose="020B0604020202020204" pitchFamily="34" charset="0"/>
                <a:ea typeface="宋体" pitchFamily="2" charset="-122"/>
              </a:rPr>
              <a:t>使</a:t>
            </a:r>
            <a:r>
              <a:rPr lang="en-US" altLang="zh-CN" kern="1200" dirty="0">
                <a:solidFill>
                  <a:srgbClr val="0000CC"/>
                </a:solidFill>
                <a:latin typeface="Arial" panose="020B0604020202020204" pitchFamily="34" charset="0"/>
                <a:ea typeface="宋体" pitchFamily="2" charset="-122"/>
              </a:rPr>
              <a:t>TCON</a:t>
            </a:r>
            <a:r>
              <a:rPr lang="zh-CN" altLang="en-US" kern="1200" dirty="0">
                <a:solidFill>
                  <a:srgbClr val="0000CC"/>
                </a:solidFill>
                <a:latin typeface="Arial" panose="020B0604020202020204" pitchFamily="34" charset="0"/>
                <a:ea typeface="宋体" pitchFamily="2" charset="-122"/>
              </a:rPr>
              <a:t>中中断请求位</a:t>
            </a:r>
            <a:r>
              <a:rPr lang="en-US" altLang="zh-CN" kern="1200" dirty="0">
                <a:solidFill>
                  <a:srgbClr val="0000CC"/>
                </a:solidFill>
                <a:latin typeface="Arial" panose="020B0604020202020204" pitchFamily="34" charset="0"/>
                <a:ea typeface="宋体" pitchFamily="2" charset="-122"/>
              </a:rPr>
              <a:t>TF0</a:t>
            </a:r>
            <a:r>
              <a:rPr lang="zh-CN" altLang="en-US" kern="1200" dirty="0">
                <a:solidFill>
                  <a:srgbClr val="0000CC"/>
                </a:solidFill>
                <a:latin typeface="Arial" panose="020B0604020202020204" pitchFamily="34" charset="0"/>
                <a:ea typeface="宋体" pitchFamily="2" charset="-122"/>
              </a:rPr>
              <a:t>或</a:t>
            </a:r>
            <a:r>
              <a:rPr lang="en-US" altLang="zh-CN" kern="1200" dirty="0">
                <a:solidFill>
                  <a:srgbClr val="0000CC"/>
                </a:solidFill>
                <a:latin typeface="Arial" panose="020B0604020202020204" pitchFamily="34" charset="0"/>
                <a:ea typeface="宋体" pitchFamily="2" charset="-122"/>
              </a:rPr>
              <a:t>TF1</a:t>
            </a:r>
            <a:r>
              <a:rPr lang="zh-CN" altLang="en-US" kern="1200" dirty="0">
                <a:solidFill>
                  <a:srgbClr val="0000CC"/>
                </a:solidFill>
                <a:latin typeface="Arial" panose="020B0604020202020204" pitchFamily="34" charset="0"/>
                <a:ea typeface="宋体" pitchFamily="2" charset="-122"/>
              </a:rPr>
              <a:t>置</a:t>
            </a:r>
            <a:r>
              <a:rPr lang="en-US" altLang="zh-CN" kern="1200" dirty="0">
                <a:solidFill>
                  <a:srgbClr val="0000CC"/>
                </a:solidFill>
                <a:latin typeface="Arial" panose="020B0604020202020204" pitchFamily="34" charset="0"/>
                <a:ea typeface="宋体" pitchFamily="2" charset="-122"/>
              </a:rPr>
              <a:t>1</a:t>
            </a:r>
            <a:r>
              <a:rPr lang="zh-CN" altLang="en-US" kern="1200" dirty="0">
                <a:solidFill>
                  <a:srgbClr val="0000CC"/>
                </a:solidFill>
                <a:latin typeface="Arial" panose="020B0604020202020204" pitchFamily="34" charset="0"/>
                <a:ea typeface="宋体" pitchFamily="2" charset="-122"/>
              </a:rPr>
              <a:t>，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向</a:t>
            </a:r>
            <a:r>
              <a:rPr lang="en-US" altLang="zh-CN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CPU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发出中断请求（定时</a:t>
            </a:r>
            <a:r>
              <a:rPr lang="en-US" altLang="zh-CN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/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计数器中断允许时）。</a:t>
            </a:r>
          </a:p>
          <a:p>
            <a:pPr lvl="0" eaLnBrk="1" hangingPunct="1">
              <a:spcBef>
                <a:spcPts val="600"/>
              </a:spcBef>
              <a:buClr>
                <a:srgbClr val="CC0000"/>
              </a:buClr>
              <a:defRPr/>
            </a:pPr>
            <a:r>
              <a:rPr lang="zh-CN" altLang="en-US" kern="1200" dirty="0" smtClean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定时</a:t>
            </a:r>
            <a:r>
              <a:rPr lang="en-US" altLang="zh-CN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/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计数器工作于定时模式，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定时是对时钟脉冲（机器周期频率）进行计数。计数值</a:t>
            </a:r>
            <a:r>
              <a:rPr lang="en-US" altLang="zh-CN" kern="1200" dirty="0">
                <a:solidFill>
                  <a:srgbClr val="0000CC"/>
                </a:solidFill>
                <a:latin typeface="Arial" charset="0"/>
                <a:ea typeface="宋体" pitchFamily="2" charset="-122"/>
              </a:rPr>
              <a:t>N</a:t>
            </a:r>
            <a:r>
              <a:rPr lang="zh-CN" altLang="en-US" kern="1200" dirty="0">
                <a:solidFill>
                  <a:srgbClr val="0000CC"/>
                </a:solidFill>
                <a:latin typeface="Arial" charset="0"/>
                <a:ea typeface="宋体" pitchFamily="2" charset="-122"/>
              </a:rPr>
              <a:t>乘以机器周期就是定时时间</a:t>
            </a:r>
            <a:r>
              <a:rPr lang="en-US" altLang="zh-CN" kern="1200" dirty="0">
                <a:solidFill>
                  <a:srgbClr val="0000CC"/>
                </a:solidFill>
                <a:latin typeface="Arial" charset="0"/>
                <a:ea typeface="宋体" pitchFamily="2" charset="-122"/>
              </a:rPr>
              <a:t> 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。标志位</a:t>
            </a:r>
            <a:r>
              <a:rPr lang="en-US" altLang="zh-CN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TF0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或</a:t>
            </a:r>
            <a:r>
              <a:rPr lang="en-US" altLang="zh-CN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TF1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则表示定时</a:t>
            </a:r>
            <a:r>
              <a:rPr lang="zh-CN" altLang="en-US" kern="1200" dirty="0">
                <a:solidFill>
                  <a:srgbClr val="CC0000"/>
                </a:solidFill>
                <a:latin typeface="Arial" panose="020B0604020202020204" pitchFamily="34" charset="0"/>
                <a:ea typeface="宋体" pitchFamily="2" charset="-122"/>
              </a:rPr>
              <a:t>时间已到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；如果工作于计数模式，则表示</a:t>
            </a:r>
            <a:r>
              <a:rPr lang="zh-CN" altLang="en-US" kern="1200" dirty="0">
                <a:solidFill>
                  <a:srgbClr val="FF0000"/>
                </a:solidFill>
                <a:latin typeface="Arial" panose="020B0604020202020204" pitchFamily="34" charset="0"/>
                <a:ea typeface="宋体" pitchFamily="2" charset="-122"/>
              </a:rPr>
              <a:t>计数值已满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。</a:t>
            </a:r>
          </a:p>
          <a:p>
            <a:pPr lvl="0" eaLnBrk="1" hangingPunct="1">
              <a:spcBef>
                <a:spcPts val="600"/>
              </a:spcBef>
              <a:buClr>
                <a:srgbClr val="CC0000"/>
              </a:buClr>
              <a:defRPr/>
            </a:pPr>
            <a:r>
              <a:rPr lang="zh-CN" altLang="en-US" kern="1200" dirty="0" smtClean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可见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，由溢出时计数器的值减去计数初值才是加</a:t>
            </a:r>
            <a:r>
              <a:rPr lang="en-US" altLang="zh-CN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1</a:t>
            </a:r>
            <a:r>
              <a:rPr lang="zh-CN" altLang="en-US" kern="1200" dirty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rPr>
              <a:t>计数器的计数值（补码形式）。</a:t>
            </a:r>
          </a:p>
          <a:p>
            <a:endParaRPr lang="zh-CN" altLang="en-US" dirty="0"/>
          </a:p>
        </p:txBody>
      </p:sp>
      <p:pic>
        <p:nvPicPr>
          <p:cNvPr id="102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192F399-1B11-443B-8F59-5479785FFBAE}" type="slidenum">
              <a:rPr lang="en-US" altLang="zh-CN" smtClean="0"/>
              <a:t>4</a:t>
            </a:fld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673975" cy="609600"/>
          </a:xfrm>
        </p:spPr>
        <p:txBody>
          <a:bodyPr/>
          <a:lstStyle/>
          <a:p>
            <a:pPr algn="l" eaLnBrk="1" hangingPunct="1"/>
            <a:r>
              <a:rPr lang="en-US" altLang="zh-CN" sz="3600" b="1" dirty="0" smtClean="0">
                <a:solidFill>
                  <a:srgbClr val="9900FF"/>
                </a:solidFill>
              </a:rPr>
              <a:t>2. </a:t>
            </a:r>
            <a:r>
              <a:rPr lang="zh-CN" altLang="en-US" sz="3600" b="1" dirty="0" smtClean="0">
                <a:solidFill>
                  <a:srgbClr val="9900FF"/>
                </a:solidFill>
              </a:rPr>
              <a:t>计数功能</a:t>
            </a:r>
          </a:p>
        </p:txBody>
      </p:sp>
      <p:graphicFrame>
        <p:nvGraphicFramePr>
          <p:cNvPr id="1026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063006"/>
              </p:ext>
            </p:extLst>
          </p:nvPr>
        </p:nvGraphicFramePr>
        <p:xfrm>
          <a:off x="457200" y="4191000"/>
          <a:ext cx="8305800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Visio" r:id="rId4" imgW="2753766" imgH="885752" progId="Visio.Drawing.11">
                  <p:embed/>
                </p:oleObj>
              </mc:Choice>
              <mc:Fallback>
                <p:oleObj name="Visio" r:id="rId4" imgW="2753766" imgH="885752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91000"/>
                        <a:ext cx="8305800" cy="20288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52400" y="1295400"/>
            <a:ext cx="8839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dirty="0"/>
              <a:t>       </a:t>
            </a:r>
            <a:r>
              <a:rPr lang="zh-CN" altLang="en-US" sz="2800" b="1" dirty="0"/>
              <a:t>计数是对外部计数脉冲进行计数。设置为计数器模式时，</a:t>
            </a:r>
            <a:r>
              <a:rPr lang="zh-CN" altLang="en-US" sz="2800" b="1" dirty="0">
                <a:solidFill>
                  <a:srgbClr val="0000CC"/>
                </a:solidFill>
              </a:rPr>
              <a:t>计数频率应小于机器周期频率的</a:t>
            </a:r>
            <a:r>
              <a:rPr lang="en-US" altLang="zh-CN" sz="2800" b="1" dirty="0">
                <a:solidFill>
                  <a:srgbClr val="0000CC"/>
                </a:solidFill>
              </a:rPr>
              <a:t>1/2</a:t>
            </a:r>
            <a:r>
              <a:rPr lang="zh-CN" altLang="en-US" sz="2800" b="1" dirty="0"/>
              <a:t>。如当晶振频率为</a:t>
            </a:r>
            <a:r>
              <a:rPr lang="en-US" altLang="zh-CN" sz="2800" b="1" dirty="0"/>
              <a:t>12MHz</a:t>
            </a:r>
            <a:r>
              <a:rPr lang="zh-CN" altLang="en-US" sz="2800" b="1" dirty="0"/>
              <a:t>时，最高计数频率不超过</a:t>
            </a:r>
            <a:r>
              <a:rPr lang="en-US" altLang="zh-CN" sz="2800" b="1" dirty="0"/>
              <a:t>1MHZ/2 = 500KHZ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个机器周期），即计数脉冲的周期要大于</a:t>
            </a:r>
            <a:r>
              <a:rPr lang="en-US" altLang="zh-CN" sz="2800" b="1" dirty="0"/>
              <a:t>2us</a:t>
            </a:r>
            <a:r>
              <a:rPr lang="zh-CN" altLang="en-US" sz="2800" b="1" dirty="0"/>
              <a:t>。如图</a:t>
            </a:r>
            <a:r>
              <a:rPr lang="en-US" altLang="zh-CN" sz="2800" b="1" dirty="0"/>
              <a:t>6-3</a:t>
            </a:r>
            <a:r>
              <a:rPr lang="zh-CN" altLang="en-US" sz="2800" b="1" dirty="0"/>
              <a:t>所示，在每个机器周期的</a:t>
            </a:r>
            <a:r>
              <a:rPr lang="en-US" altLang="zh-CN" sz="2800" b="1" dirty="0">
                <a:solidFill>
                  <a:srgbClr val="FF0000"/>
                </a:solidFill>
              </a:rPr>
              <a:t>S5P2</a:t>
            </a:r>
            <a:r>
              <a:rPr lang="zh-CN" altLang="en-US" sz="2800" b="1" dirty="0"/>
              <a:t>期间采样</a:t>
            </a:r>
            <a:r>
              <a:rPr lang="en-US" altLang="zh-CN" sz="2800" b="1" dirty="0"/>
              <a:t>T0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T1</a:t>
            </a:r>
            <a:r>
              <a:rPr lang="zh-CN" altLang="en-US" sz="2800" b="1" dirty="0"/>
              <a:t>引脚电平。</a:t>
            </a:r>
            <a:r>
              <a:rPr lang="zh-CN" altLang="en-US" sz="3200" dirty="0"/>
              <a:t> </a:t>
            </a:r>
          </a:p>
        </p:txBody>
      </p:sp>
      <p:pic>
        <p:nvPicPr>
          <p:cNvPr id="10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C0B38B3-0E7A-4E48-8CEE-CEC920DD1709}" type="slidenum">
              <a:rPr lang="en-US" altLang="zh-CN" smtClean="0"/>
              <a:t>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 smtClean="0">
                <a:solidFill>
                  <a:srgbClr val="9900FF"/>
                </a:solidFill>
              </a:rPr>
              <a:t>3. </a:t>
            </a:r>
            <a:r>
              <a:rPr lang="zh-CN" altLang="en-US" sz="3600" b="1" smtClean="0">
                <a:solidFill>
                  <a:srgbClr val="9900FF"/>
                </a:solidFill>
              </a:rPr>
              <a:t>定时器的定时功能</a:t>
            </a:r>
          </a:p>
        </p:txBody>
      </p:sp>
      <p:sp>
        <p:nvSpPr>
          <p:cNvPr id="11270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zh-CN" altLang="en-US" sz="2800" b="1" dirty="0" smtClean="0">
                <a:solidFill>
                  <a:srgbClr val="0000CC"/>
                </a:solidFill>
                <a:latin typeface="Arial" charset="0"/>
              </a:rPr>
              <a:t>设置为定时器模式时：</a:t>
            </a:r>
            <a:endParaRPr lang="en-US" altLang="zh-CN" sz="2800" b="1" dirty="0" smtClean="0">
              <a:solidFill>
                <a:srgbClr val="0000CC"/>
              </a:solidFill>
              <a:latin typeface="Arial" charset="0"/>
            </a:endParaRPr>
          </a:p>
          <a:p>
            <a:pPr indent="0" eaLnBrk="1" hangingPunct="1"/>
            <a:r>
              <a:rPr lang="en-US" altLang="zh-CN" sz="2800" dirty="0">
                <a:solidFill>
                  <a:srgbClr val="0000CC"/>
                </a:solidFill>
                <a:latin typeface="Arial" charset="0"/>
              </a:rPr>
              <a:t> </a:t>
            </a:r>
            <a:r>
              <a:rPr lang="en-US" altLang="zh-CN" sz="2800" dirty="0" smtClean="0">
                <a:solidFill>
                  <a:srgbClr val="0000CC"/>
                </a:solidFill>
                <a:latin typeface="Arial" charset="0"/>
              </a:rPr>
              <a:t>      </a:t>
            </a:r>
            <a:r>
              <a:rPr lang="zh-CN" altLang="en-US" sz="2800" b="1" dirty="0" smtClean="0">
                <a:latin typeface="Arial" charset="0"/>
              </a:rPr>
              <a:t>加</a:t>
            </a:r>
            <a:r>
              <a:rPr lang="en-US" altLang="zh-CN" sz="2800" b="1" dirty="0" smtClean="0">
                <a:latin typeface="Arial" charset="0"/>
              </a:rPr>
              <a:t>1</a:t>
            </a:r>
            <a:r>
              <a:rPr lang="zh-CN" altLang="en-US" sz="2800" b="1" dirty="0" smtClean="0">
                <a:latin typeface="Arial" charset="0"/>
              </a:rPr>
              <a:t>计数器是对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charset="0"/>
              </a:rPr>
              <a:t>内部机器周期计数</a:t>
            </a:r>
            <a:r>
              <a:rPr lang="zh-CN" altLang="en-US" sz="2800" b="1" dirty="0" smtClean="0">
                <a:latin typeface="Arial" charset="0"/>
              </a:rPr>
              <a:t>（</a:t>
            </a:r>
            <a:r>
              <a:rPr lang="en-US" altLang="zh-CN" sz="2800" b="1" dirty="0" smtClean="0">
                <a:latin typeface="Arial" charset="0"/>
              </a:rPr>
              <a:t>1</a:t>
            </a:r>
            <a:r>
              <a:rPr lang="zh-CN" altLang="en-US" sz="2800" b="1" dirty="0" smtClean="0">
                <a:latin typeface="Arial" charset="0"/>
              </a:rPr>
              <a:t>个机器周期等于</a:t>
            </a:r>
            <a:r>
              <a:rPr lang="en-US" altLang="zh-CN" sz="2800" b="1" dirty="0" smtClean="0">
                <a:latin typeface="Arial" charset="0"/>
              </a:rPr>
              <a:t>12</a:t>
            </a:r>
            <a:r>
              <a:rPr lang="zh-CN" altLang="en-US" sz="2800" b="1" dirty="0" smtClean="0">
                <a:latin typeface="Arial" charset="0"/>
              </a:rPr>
              <a:t>个振荡周期，即计数频率为晶振频率的</a:t>
            </a:r>
            <a:r>
              <a:rPr lang="en-US" altLang="zh-CN" sz="2800" b="1" dirty="0" smtClean="0">
                <a:latin typeface="Arial" charset="0"/>
              </a:rPr>
              <a:t>1/12</a:t>
            </a:r>
            <a:r>
              <a:rPr lang="zh-CN" altLang="en-US" sz="2800" b="1" dirty="0" smtClean="0">
                <a:latin typeface="Arial" charset="0"/>
              </a:rPr>
              <a:t>）。定时功能示意图如图</a:t>
            </a:r>
            <a:r>
              <a:rPr lang="en-US" altLang="zh-CN" sz="2800" b="1" dirty="0" smtClean="0">
                <a:latin typeface="Arial" charset="0"/>
              </a:rPr>
              <a:t>6-4</a:t>
            </a:r>
            <a:r>
              <a:rPr lang="zh-CN" altLang="en-US" sz="2800" b="1" dirty="0" smtClean="0">
                <a:latin typeface="Arial" charset="0"/>
              </a:rPr>
              <a:t>。</a:t>
            </a:r>
          </a:p>
          <a:p>
            <a:pPr eaLnBrk="1" hangingPunct="1">
              <a:buFontTx/>
              <a:buChar char="•"/>
            </a:pPr>
            <a:r>
              <a:rPr lang="zh-CN" altLang="en-US" sz="2800" b="1" dirty="0" smtClean="0">
                <a:solidFill>
                  <a:srgbClr val="0000CC"/>
                </a:solidFill>
                <a:latin typeface="Arial" charset="0"/>
              </a:rPr>
              <a:t>计数值</a:t>
            </a:r>
            <a:r>
              <a:rPr lang="en-US" altLang="zh-CN" sz="2800" dirty="0" smtClean="0">
                <a:solidFill>
                  <a:srgbClr val="0000CC"/>
                </a:solidFill>
                <a:latin typeface="Arial" charset="0"/>
              </a:rPr>
              <a:t>N</a:t>
            </a:r>
            <a:r>
              <a:rPr lang="zh-CN" altLang="en-US" sz="2800" b="1" dirty="0" smtClean="0">
                <a:solidFill>
                  <a:srgbClr val="0000CC"/>
                </a:solidFill>
                <a:latin typeface="Arial" charset="0"/>
              </a:rPr>
              <a:t>乘以机器周期</a:t>
            </a:r>
            <a:r>
              <a:rPr lang="en-US" altLang="zh-CN" sz="2800" dirty="0" err="1" smtClean="0">
                <a:solidFill>
                  <a:srgbClr val="0000CC"/>
                </a:solidFill>
                <a:latin typeface="Arial" charset="0"/>
              </a:rPr>
              <a:t>Tcy</a:t>
            </a:r>
            <a:r>
              <a:rPr lang="zh-CN" altLang="en-US" sz="2800" b="1" dirty="0" smtClean="0">
                <a:solidFill>
                  <a:srgbClr val="0000CC"/>
                </a:solidFill>
                <a:latin typeface="Arial" charset="0"/>
              </a:rPr>
              <a:t>就是定时时间</a:t>
            </a:r>
            <a:r>
              <a:rPr lang="en-US" altLang="zh-CN" sz="2800" dirty="0" smtClean="0">
                <a:solidFill>
                  <a:srgbClr val="0000CC"/>
                </a:solidFill>
                <a:latin typeface="Arial" charset="0"/>
              </a:rPr>
              <a:t>t</a:t>
            </a:r>
            <a:r>
              <a:rPr lang="en-US" altLang="zh-CN" sz="2800" b="1" dirty="0" smtClean="0">
                <a:solidFill>
                  <a:srgbClr val="0000CC"/>
                </a:solidFill>
                <a:latin typeface="Arial" charset="0"/>
              </a:rPr>
              <a:t> </a:t>
            </a:r>
            <a:r>
              <a:rPr lang="zh-CN" altLang="en-US" sz="2800" b="1" dirty="0" smtClean="0">
                <a:solidFill>
                  <a:srgbClr val="0000CC"/>
                </a:solidFill>
                <a:latin typeface="Arial" charset="0"/>
              </a:rPr>
              <a:t>。</a:t>
            </a:r>
            <a:endParaRPr lang="zh-CN" altLang="en-US" sz="2800" dirty="0" smtClean="0">
              <a:solidFill>
                <a:srgbClr val="0000CC"/>
              </a:solidFill>
              <a:latin typeface="Arial" charset="0"/>
            </a:endParaRP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381000" y="1752600"/>
            <a:ext cx="84963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zh-CN" altLang="en-US" sz="3200">
              <a:solidFill>
                <a:srgbClr val="0000CC"/>
              </a:solidFill>
            </a:endParaRPr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图片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581400"/>
            <a:ext cx="84582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D388A6B-11FA-4265-8EA1-71366222609D}" type="slidenum">
              <a:rPr lang="en-US" altLang="zh-CN" smtClean="0"/>
              <a:t>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73765"/>
            <a:ext cx="7673975" cy="609600"/>
          </a:xfrm>
        </p:spPr>
        <p:txBody>
          <a:bodyPr/>
          <a:lstStyle/>
          <a:p>
            <a:pPr algn="l" eaLnBrk="1" hangingPunct="1"/>
            <a:r>
              <a:rPr lang="en-US" altLang="zh-CN" sz="3600" b="1" dirty="0" smtClean="0">
                <a:solidFill>
                  <a:srgbClr val="990000"/>
                </a:solidFill>
              </a:rPr>
              <a:t>6.2 </a:t>
            </a:r>
            <a:r>
              <a:rPr lang="zh-CN" altLang="en-US" sz="3600" b="1" dirty="0" smtClean="0">
                <a:solidFill>
                  <a:srgbClr val="990000"/>
                </a:solidFill>
              </a:rPr>
              <a:t>定时器的有关寄存器</a:t>
            </a:r>
          </a:p>
        </p:txBody>
      </p:sp>
      <p:graphicFrame>
        <p:nvGraphicFramePr>
          <p:cNvPr id="2050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442706"/>
              </p:ext>
            </p:extLst>
          </p:nvPr>
        </p:nvGraphicFramePr>
        <p:xfrm>
          <a:off x="228600" y="2895600"/>
          <a:ext cx="86106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Visio" r:id="rId4" imgW="4392010" imgH="2143390" progId="Visio.Drawing.11">
                  <p:embed/>
                </p:oleObj>
              </mc:Choice>
              <mc:Fallback>
                <p:oleObj name="Visio" r:id="rId4" imgW="4392010" imgH="214339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895600"/>
                        <a:ext cx="8610600" cy="35814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71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37930" y="1219200"/>
            <a:ext cx="868680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    单片机定时</a:t>
            </a:r>
            <a:r>
              <a:rPr lang="en-US" altLang="zh-CN" sz="2400" b="1" dirty="0">
                <a:latin typeface="+mn-ea"/>
                <a:ea typeface="+mn-ea"/>
              </a:rPr>
              <a:t>/</a:t>
            </a:r>
            <a:r>
              <a:rPr lang="zh-CN" altLang="en-US" sz="2400" b="1" dirty="0">
                <a:latin typeface="+mn-ea"/>
                <a:ea typeface="+mn-ea"/>
              </a:rPr>
              <a:t>计数器的工作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</a:rPr>
              <a:t>由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</a:rPr>
              <a:t>6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</a:rPr>
              <a:t>个特殊功能寄存器控制。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</a:rPr>
              <a:t>TCON</a:t>
            </a:r>
            <a:r>
              <a:rPr lang="zh-CN" altLang="en-US" sz="2400" b="1" dirty="0">
                <a:latin typeface="+mn-ea"/>
                <a:ea typeface="+mn-ea"/>
              </a:rPr>
              <a:t>用于控制其启动和中断申请；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</a:rPr>
              <a:t>TMOD</a:t>
            </a:r>
            <a:r>
              <a:rPr lang="zh-CN" altLang="en-US" sz="2400" b="1" dirty="0">
                <a:latin typeface="+mn-ea"/>
                <a:ea typeface="+mn-ea"/>
              </a:rPr>
              <a:t>用于设置其工作方式；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</a:rPr>
              <a:t>TH1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</a:rPr>
              <a:t>和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</a:rPr>
              <a:t>TL1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</a:rPr>
              <a:t>、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</a:rPr>
              <a:t>TH0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</a:rPr>
              <a:t>和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</a:rPr>
              <a:t>TL0</a:t>
            </a:r>
            <a:r>
              <a:rPr lang="zh-CN" altLang="en-US" sz="2400" b="1" dirty="0">
                <a:latin typeface="+mn-ea"/>
                <a:ea typeface="+mn-ea"/>
              </a:rPr>
              <a:t>用于存储</a:t>
            </a:r>
            <a:r>
              <a:rPr lang="en-US" altLang="zh-CN" sz="2400" b="1" dirty="0">
                <a:latin typeface="+mn-ea"/>
                <a:ea typeface="+mn-ea"/>
              </a:rPr>
              <a:t>T1</a:t>
            </a:r>
            <a:r>
              <a:rPr lang="zh-CN" altLang="en-US" sz="2400" b="1" dirty="0">
                <a:latin typeface="+mn-ea"/>
                <a:ea typeface="+mn-ea"/>
              </a:rPr>
              <a:t>、</a:t>
            </a:r>
            <a:r>
              <a:rPr lang="en-US" altLang="zh-CN" sz="2400" b="1" dirty="0">
                <a:latin typeface="+mn-ea"/>
                <a:ea typeface="+mn-ea"/>
              </a:rPr>
              <a:t>T0</a:t>
            </a:r>
            <a:r>
              <a:rPr lang="zh-CN" altLang="en-US" sz="2400" b="1" dirty="0">
                <a:latin typeface="+mn-ea"/>
                <a:ea typeface="+mn-ea"/>
              </a:rPr>
              <a:t>计数的</a:t>
            </a:r>
            <a:r>
              <a:rPr lang="en-US" altLang="zh-CN" sz="2400" b="1" dirty="0">
                <a:latin typeface="+mn-ea"/>
                <a:ea typeface="+mn-ea"/>
              </a:rPr>
              <a:t>16</a:t>
            </a:r>
            <a:r>
              <a:rPr lang="zh-CN" altLang="en-US" sz="2400" b="1" dirty="0">
                <a:latin typeface="+mn-ea"/>
                <a:ea typeface="+mn-ea"/>
              </a:rPr>
              <a:t>位当前值，可对其进行读</a:t>
            </a:r>
            <a:r>
              <a:rPr lang="en-US" altLang="zh-CN" sz="2400" b="1" dirty="0">
                <a:latin typeface="+mn-ea"/>
                <a:ea typeface="+mn-ea"/>
              </a:rPr>
              <a:t>/</a:t>
            </a:r>
            <a:r>
              <a:rPr lang="zh-CN" altLang="en-US" sz="2400" b="1" dirty="0">
                <a:latin typeface="+mn-ea"/>
                <a:ea typeface="+mn-ea"/>
              </a:rPr>
              <a:t>写操作。定时器的有关</a:t>
            </a:r>
            <a:r>
              <a:rPr lang="zh-CN" altLang="en-US" sz="2400" b="1" dirty="0" smtClean="0">
                <a:latin typeface="+mn-ea"/>
                <a:ea typeface="+mn-ea"/>
              </a:rPr>
              <a:t>寄存器，如图</a:t>
            </a:r>
            <a:r>
              <a:rPr lang="en-US" altLang="zh-CN" sz="2400" b="1" dirty="0" smtClean="0">
                <a:latin typeface="+mn-ea"/>
                <a:ea typeface="+mn-ea"/>
              </a:rPr>
              <a:t>6-5</a:t>
            </a:r>
            <a:r>
              <a:rPr lang="zh-CN" altLang="en-US" sz="2400" b="1" dirty="0" smtClean="0">
                <a:latin typeface="+mn-ea"/>
                <a:ea typeface="+mn-ea"/>
              </a:rPr>
              <a:t>所示。</a:t>
            </a:r>
            <a:endParaRPr lang="zh-CN" altLang="en-US" sz="2400" b="1" dirty="0">
              <a:latin typeface="+mn-ea"/>
              <a:ea typeface="+mn-e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4F9170DA-4054-4099-BFA5-80F8CB91DE2E}" type="slidenum">
              <a:rPr lang="en-US" altLang="zh-CN" smtClean="0"/>
              <a:t>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solidFill>
                  <a:srgbClr val="C00000"/>
                </a:solidFill>
              </a:rPr>
              <a:t>6.2.1 TCON</a:t>
            </a:r>
            <a:r>
              <a:rPr lang="zh-CN" altLang="en-US" sz="3600" dirty="0" smtClean="0">
                <a:solidFill>
                  <a:srgbClr val="C00000"/>
                </a:solidFill>
              </a:rPr>
              <a:t>定时器控制</a:t>
            </a:r>
            <a:r>
              <a:rPr lang="en-US" altLang="zh-CN" sz="3600" dirty="0" smtClean="0">
                <a:solidFill>
                  <a:srgbClr val="C00000"/>
                </a:solidFill>
              </a:rPr>
              <a:t>/</a:t>
            </a:r>
            <a:r>
              <a:rPr lang="zh-CN" altLang="en-US" sz="3600" dirty="0" smtClean="0">
                <a:solidFill>
                  <a:srgbClr val="C00000"/>
                </a:solidFill>
              </a:rPr>
              <a:t>状态寄存器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TCON</a:t>
            </a:r>
            <a:r>
              <a:rPr lang="zh-CN" altLang="en-US" dirty="0"/>
              <a:t>定时器控制</a:t>
            </a:r>
            <a:r>
              <a:rPr lang="en-US" altLang="zh-CN" dirty="0"/>
              <a:t>/</a:t>
            </a:r>
            <a:r>
              <a:rPr lang="zh-CN" altLang="en-US" dirty="0"/>
              <a:t>状态</a:t>
            </a:r>
            <a:r>
              <a:rPr lang="zh-CN" altLang="en-US" dirty="0" smtClean="0"/>
              <a:t>寄存器各位表示内容，如图</a:t>
            </a:r>
            <a:r>
              <a:rPr lang="en-US" altLang="zh-CN" dirty="0" smtClean="0"/>
              <a:t>6-6</a:t>
            </a:r>
            <a:r>
              <a:rPr lang="zh-CN" altLang="en-US" dirty="0" smtClean="0"/>
              <a:t>所示。</a:t>
            </a:r>
            <a:endParaRPr lang="zh-CN" altLang="en-US" dirty="0"/>
          </a:p>
        </p:txBody>
      </p:sp>
      <p:pic>
        <p:nvPicPr>
          <p:cNvPr id="12293" name="图片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87630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5BB5E7-1BA5-47B3-BB66-C2EB95B424C4}" type="slidenum">
              <a:rPr lang="en-US" altLang="zh-CN" smtClean="0"/>
              <a:t>8</a:t>
            </a:fld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b="1" dirty="0" smtClean="0">
                <a:solidFill>
                  <a:srgbClr val="990000"/>
                </a:solidFill>
                <a:latin typeface="+mn-ea"/>
                <a:ea typeface="+mn-ea"/>
              </a:rPr>
              <a:t>6.2.1   TCON</a:t>
            </a:r>
            <a:r>
              <a:rPr lang="zh-CN" altLang="en-US" sz="2800" b="1" dirty="0" smtClean="0">
                <a:solidFill>
                  <a:srgbClr val="990000"/>
                </a:solidFill>
                <a:latin typeface="+mn-ea"/>
                <a:ea typeface="+mn-ea"/>
              </a:rPr>
              <a:t>定时器控制</a:t>
            </a:r>
            <a:r>
              <a:rPr lang="en-US" altLang="zh-CN" sz="2800" b="1" dirty="0" smtClean="0">
                <a:solidFill>
                  <a:srgbClr val="990000"/>
                </a:solidFill>
                <a:latin typeface="+mn-ea"/>
                <a:ea typeface="+mn-ea"/>
              </a:rPr>
              <a:t>/</a:t>
            </a:r>
            <a:r>
              <a:rPr lang="zh-CN" altLang="en-US" sz="2800" b="1" dirty="0" smtClean="0">
                <a:solidFill>
                  <a:srgbClr val="990000"/>
                </a:solidFill>
                <a:latin typeface="+mn-ea"/>
                <a:ea typeface="+mn-ea"/>
              </a:rPr>
              <a:t>状态寄存器</a:t>
            </a:r>
            <a:endParaRPr lang="zh-CN" altLang="en-US" sz="2800" dirty="0" smtClean="0">
              <a:solidFill>
                <a:srgbClr val="990000"/>
              </a:solidFill>
              <a:latin typeface="+mn-ea"/>
              <a:ea typeface="+mn-ea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1052802"/>
            <a:ext cx="9036372" cy="3976398"/>
          </a:xfrm>
        </p:spPr>
        <p:txBody>
          <a:bodyPr/>
          <a:lstStyle/>
          <a:p>
            <a:pPr lvl="0" indent="381000" eaLnBrk="1" hangingPunct="1">
              <a:lnSpc>
                <a:spcPct val="80000"/>
              </a:lnSpc>
            </a:pPr>
            <a:endParaRPr lang="en-US" altLang="zh-CN" sz="2400" b="1" dirty="0" smtClean="0">
              <a:solidFill>
                <a:srgbClr val="9900FF"/>
              </a:solidFill>
              <a:latin typeface="宋体" pitchFamily="2" charset="-122"/>
            </a:endParaRPr>
          </a:p>
          <a:p>
            <a:pPr lvl="0" indent="381000" eaLnBrk="1" hangingPunct="1">
              <a:lnSpc>
                <a:spcPct val="80000"/>
              </a:lnSpc>
            </a:pPr>
            <a:endParaRPr lang="en-US" altLang="zh-CN" dirty="0">
              <a:solidFill>
                <a:srgbClr val="9900FF"/>
              </a:solidFill>
              <a:latin typeface="宋体" pitchFamily="2" charset="-122"/>
            </a:endParaRPr>
          </a:p>
          <a:p>
            <a:pPr lvl="0" indent="381000" eaLnBrk="1" hangingPunct="1">
              <a:lnSpc>
                <a:spcPct val="80000"/>
              </a:lnSpc>
            </a:pPr>
            <a:endParaRPr lang="en-US" altLang="zh-CN" sz="2400" b="1" dirty="0" smtClean="0">
              <a:solidFill>
                <a:srgbClr val="9900FF"/>
              </a:solidFill>
              <a:latin typeface="宋体" pitchFamily="2" charset="-122"/>
            </a:endParaRPr>
          </a:p>
          <a:p>
            <a:pPr lvl="0" indent="381000" eaLnBrk="1" hangingPunct="1">
              <a:lnSpc>
                <a:spcPct val="80000"/>
              </a:lnSpc>
            </a:pPr>
            <a:endParaRPr lang="en-US" altLang="zh-CN" sz="2400" b="1" dirty="0" smtClean="0">
              <a:solidFill>
                <a:srgbClr val="9900FF"/>
              </a:solidFill>
              <a:latin typeface="宋体" pitchFamily="2" charset="-122"/>
            </a:endParaRPr>
          </a:p>
          <a:p>
            <a:pPr lvl="0" indent="381000"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CC"/>
                </a:solidFill>
                <a:latin typeface="宋体" pitchFamily="2" charset="-122"/>
              </a:rPr>
              <a:t>（</a:t>
            </a:r>
            <a:r>
              <a:rPr lang="en-US" altLang="zh-CN" sz="2400" b="1" dirty="0" smtClean="0">
                <a:solidFill>
                  <a:srgbClr val="0000CC"/>
                </a:solidFill>
                <a:latin typeface="宋体" pitchFamily="2" charset="-122"/>
              </a:rPr>
              <a:t>1</a:t>
            </a:r>
            <a:r>
              <a:rPr lang="zh-CN" altLang="en-US" sz="2400" b="1" dirty="0" smtClean="0">
                <a:solidFill>
                  <a:srgbClr val="0000CC"/>
                </a:solidFill>
                <a:latin typeface="宋体" pitchFamily="2" charset="-122"/>
              </a:rPr>
              <a:t>）启动控制位</a:t>
            </a:r>
            <a:r>
              <a:rPr lang="en-US" altLang="zh-CN" sz="2400" b="1" dirty="0" smtClean="0">
                <a:solidFill>
                  <a:srgbClr val="0000CC"/>
                </a:solidFill>
                <a:latin typeface="宋体" pitchFamily="2" charset="-122"/>
              </a:rPr>
              <a:t>TR0=0</a:t>
            </a:r>
            <a:r>
              <a:rPr lang="zh-CN" altLang="en-US" sz="2400" b="1" dirty="0" smtClean="0">
                <a:latin typeface="宋体" pitchFamily="2" charset="-122"/>
              </a:rPr>
              <a:t>，停止定时器工作</a:t>
            </a:r>
            <a:r>
              <a:rPr lang="en-US" altLang="zh-CN" sz="2400" b="1" dirty="0" smtClean="0">
                <a:latin typeface="宋体" pitchFamily="2" charset="-122"/>
              </a:rPr>
              <a:t>;</a:t>
            </a:r>
            <a:r>
              <a:rPr lang="zh-CN" altLang="en-US" dirty="0">
                <a:solidFill>
                  <a:srgbClr val="9900FF"/>
                </a:solidFill>
                <a:latin typeface="宋体" pitchFamily="2" charset="-122"/>
              </a:rPr>
              <a:t> </a:t>
            </a:r>
            <a:endParaRPr lang="en-US" altLang="zh-CN" dirty="0" smtClean="0">
              <a:solidFill>
                <a:srgbClr val="9900FF"/>
              </a:solidFill>
              <a:latin typeface="宋体" pitchFamily="2" charset="-122"/>
            </a:endParaRPr>
          </a:p>
          <a:p>
            <a:pPr lvl="0" indent="381000" eaLnBrk="1" hangingPunct="1">
              <a:lnSpc>
                <a:spcPct val="150000"/>
              </a:lnSpc>
            </a:pPr>
            <a:r>
              <a:rPr lang="en-US" altLang="zh-CN" dirty="0" smtClean="0">
                <a:solidFill>
                  <a:srgbClr val="9900FF"/>
                </a:solidFill>
                <a:latin typeface="宋体" pitchFamily="2" charset="-122"/>
              </a:rPr>
              <a:t>               </a:t>
            </a:r>
            <a:r>
              <a:rPr lang="en-US" altLang="zh-CN" dirty="0" smtClean="0">
                <a:solidFill>
                  <a:srgbClr val="0000CC"/>
                </a:solidFill>
                <a:latin typeface="宋体" pitchFamily="2" charset="-122"/>
              </a:rPr>
              <a:t>TR1</a:t>
            </a:r>
            <a:r>
              <a:rPr lang="en-US" altLang="zh-CN" sz="2400" b="1" dirty="0" smtClean="0">
                <a:solidFill>
                  <a:srgbClr val="0000CC"/>
                </a:solidFill>
                <a:latin typeface="宋体" pitchFamily="2" charset="-122"/>
              </a:rPr>
              <a:t>=1</a:t>
            </a:r>
            <a:r>
              <a:rPr lang="zh-CN" altLang="en-US" sz="2400" b="1" dirty="0" smtClean="0">
                <a:latin typeface="宋体" pitchFamily="2" charset="-122"/>
              </a:rPr>
              <a:t>，启动定时器工作</a:t>
            </a:r>
            <a:endParaRPr lang="en-US" altLang="zh-CN" sz="2400" b="1" dirty="0" smtClean="0">
              <a:latin typeface="宋体" pitchFamily="2" charset="-122"/>
            </a:endParaRPr>
          </a:p>
          <a:p>
            <a:pPr lvl="0" indent="381000" eaLnBrk="1" hangingPunct="1">
              <a:lnSpc>
                <a:spcPct val="150000"/>
              </a:lnSpc>
              <a:defRPr/>
            </a:pPr>
            <a:r>
              <a:rPr lang="zh-CN" altLang="en-US" kern="1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kern="1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kern="1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）溢出</a:t>
            </a:r>
            <a:r>
              <a:rPr lang="zh-CN" altLang="en-US" kern="12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中断</a:t>
            </a:r>
            <a:r>
              <a:rPr lang="zh-CN" altLang="en-US" kern="1200" dirty="0">
                <a:solidFill>
                  <a:srgbClr val="0000CC"/>
                </a:solidFill>
                <a:latin typeface="宋体" pitchFamily="2" charset="-122"/>
                <a:ea typeface="宋体" pitchFamily="2" charset="-122"/>
              </a:rPr>
              <a:t>标志位</a:t>
            </a:r>
            <a:r>
              <a:rPr lang="en-US" altLang="zh-CN" kern="1200" dirty="0">
                <a:solidFill>
                  <a:srgbClr val="0000CC"/>
                </a:solidFill>
                <a:latin typeface="宋体" pitchFamily="2" charset="-122"/>
                <a:ea typeface="宋体" pitchFamily="2" charset="-122"/>
              </a:rPr>
              <a:t>TF0</a:t>
            </a:r>
            <a:r>
              <a:rPr lang="zh-CN" altLang="en-US" kern="1200" dirty="0">
                <a:solidFill>
                  <a:srgbClr val="0000CC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kern="1200" dirty="0">
                <a:solidFill>
                  <a:srgbClr val="0000CC"/>
                </a:solidFill>
                <a:latin typeface="宋体" pitchFamily="2" charset="-122"/>
                <a:ea typeface="宋体" pitchFamily="2" charset="-122"/>
              </a:rPr>
              <a:t>TF1</a:t>
            </a:r>
          </a:p>
          <a:p>
            <a:pPr lvl="0" indent="381000" eaLnBrk="1" hangingPunct="1">
              <a:lnSpc>
                <a:spcPct val="150000"/>
              </a:lnSpc>
              <a:defRPr/>
            </a:pP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定时器溢出时</a:t>
            </a:r>
            <a:r>
              <a:rPr lang="en-US" altLang="zh-CN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由硬件置位</a:t>
            </a:r>
            <a:r>
              <a:rPr lang="en-US" altLang="zh-CN" kern="1200" dirty="0" err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TFx</a:t>
            </a:r>
            <a:r>
              <a:rPr lang="en-US" altLang="zh-CN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=1</a:t>
            </a: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；</a:t>
            </a:r>
          </a:p>
          <a:p>
            <a:pPr lvl="0" indent="381000" eaLnBrk="1" hangingPunct="1">
              <a:lnSpc>
                <a:spcPct val="150000"/>
              </a:lnSpc>
              <a:defRPr/>
            </a:pP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若</a:t>
            </a:r>
            <a:r>
              <a:rPr lang="zh-CN" altLang="en-US" kern="1200" dirty="0">
                <a:solidFill>
                  <a:srgbClr val="F9213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中断开放</a:t>
            </a: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，向</a:t>
            </a:r>
            <a:r>
              <a:rPr lang="en-US" altLang="zh-CN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CPU</a:t>
            </a:r>
            <a:r>
              <a:rPr lang="zh-CN" altLang="en-US" kern="1200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请求</a:t>
            </a: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中断，</a:t>
            </a:r>
            <a:r>
              <a:rPr lang="en-US" altLang="zh-CN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CPU</a:t>
            </a:r>
            <a:r>
              <a:rPr lang="zh-CN" altLang="en-US" kern="1200" dirty="0">
                <a:solidFill>
                  <a:srgbClr val="CC0000"/>
                </a:solidFill>
                <a:latin typeface="宋体" pitchFamily="2" charset="-122"/>
                <a:ea typeface="宋体" pitchFamily="2" charset="-122"/>
              </a:rPr>
              <a:t>响应</a:t>
            </a:r>
            <a:r>
              <a:rPr lang="en-US" altLang="zh-CN" kern="1200" dirty="0" err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Tx</a:t>
            </a: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中断后，自动</a:t>
            </a:r>
            <a:r>
              <a:rPr lang="zh-CN" altLang="en-US" kern="12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清除</a:t>
            </a:r>
            <a:r>
              <a:rPr lang="en-US" altLang="zh-CN" kern="1200" dirty="0" err="1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TFx</a:t>
            </a:r>
            <a:r>
              <a:rPr lang="zh-CN" altLang="en-US" kern="12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dirty="0">
              <a:solidFill>
                <a:schemeClr val="hlink"/>
              </a:solidFill>
              <a:latin typeface="宋体" pitchFamily="2" charset="-122"/>
            </a:endParaRPr>
          </a:p>
          <a:p>
            <a:pPr lvl="0" indent="381000" eaLnBrk="1" hangingPunct="1">
              <a:lnSpc>
                <a:spcPct val="150000"/>
              </a:lnSpc>
              <a:defRPr/>
            </a:pP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若</a:t>
            </a:r>
            <a:r>
              <a:rPr lang="zh-CN" altLang="en-US" kern="1200" dirty="0">
                <a:solidFill>
                  <a:srgbClr val="F9213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宋体" pitchFamily="2" charset="-122"/>
              </a:rPr>
              <a:t>中断禁止</a:t>
            </a: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，可用软件检测</a:t>
            </a:r>
            <a:r>
              <a:rPr lang="en-US" altLang="zh-CN" kern="1200" dirty="0" err="1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TFx</a:t>
            </a: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（判跳），必须软件清</a:t>
            </a:r>
            <a:r>
              <a:rPr lang="en-US" altLang="zh-CN" kern="12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0</a:t>
            </a:r>
            <a:r>
              <a:rPr lang="zh-CN" altLang="en-US" kern="12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zh-CN" altLang="en-US" kern="12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2819400"/>
            <a:ext cx="95154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381000"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CN" sz="2400" b="1" dirty="0" smtClean="0">
                <a:solidFill>
                  <a:srgbClr val="9900FF"/>
                </a:solidFill>
                <a:latin typeface="宋体" pitchFamily="2" charset="-122"/>
              </a:rPr>
              <a:t> </a:t>
            </a:r>
            <a:endParaRPr lang="zh-CN" altLang="en-US" sz="2400" b="1" dirty="0">
              <a:latin typeface="宋体" pitchFamily="2" charset="-122"/>
            </a:endParaRPr>
          </a:p>
        </p:txBody>
      </p:sp>
      <p:grpSp>
        <p:nvGrpSpPr>
          <p:cNvPr id="13318" name="Group 6"/>
          <p:cNvGrpSpPr>
            <a:grpSpLocks/>
          </p:cNvGrpSpPr>
          <p:nvPr/>
        </p:nvGrpSpPr>
        <p:grpSpPr bwMode="auto">
          <a:xfrm>
            <a:off x="188985" y="1157012"/>
            <a:ext cx="8458200" cy="1185862"/>
            <a:chOff x="295" y="2160"/>
            <a:chExt cx="4916" cy="747"/>
          </a:xfrm>
          <a:solidFill>
            <a:srgbClr val="FFCC99"/>
          </a:solidFill>
        </p:grpSpPr>
        <p:grpSp>
          <p:nvGrpSpPr>
            <p:cNvPr id="13322" name="Group 7"/>
            <p:cNvGrpSpPr>
              <a:grpSpLocks/>
            </p:cNvGrpSpPr>
            <p:nvPr/>
          </p:nvGrpSpPr>
          <p:grpSpPr bwMode="auto">
            <a:xfrm>
              <a:off x="1451" y="2160"/>
              <a:ext cx="3760" cy="747"/>
              <a:chOff x="1451" y="2160"/>
              <a:chExt cx="3760" cy="747"/>
            </a:xfrm>
            <a:grpFill/>
          </p:grpSpPr>
          <p:sp>
            <p:nvSpPr>
              <p:cNvPr id="13326" name="Rectangle 8"/>
              <p:cNvSpPr>
                <a:spLocks noChangeArrowheads="1"/>
              </p:cNvSpPr>
              <p:nvPr/>
            </p:nvSpPr>
            <p:spPr bwMode="auto">
              <a:xfrm>
                <a:off x="4741" y="2160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D0</a:t>
                </a:r>
              </a:p>
            </p:txBody>
          </p:sp>
          <p:sp>
            <p:nvSpPr>
              <p:cNvPr id="13327" name="Rectangle 9"/>
              <p:cNvSpPr>
                <a:spLocks noChangeArrowheads="1"/>
              </p:cNvSpPr>
              <p:nvPr/>
            </p:nvSpPr>
            <p:spPr bwMode="auto">
              <a:xfrm>
                <a:off x="4271" y="2160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D1</a:t>
                </a:r>
              </a:p>
            </p:txBody>
          </p:sp>
          <p:sp>
            <p:nvSpPr>
              <p:cNvPr id="13328" name="Rectangle 10"/>
              <p:cNvSpPr>
                <a:spLocks noChangeArrowheads="1"/>
              </p:cNvSpPr>
              <p:nvPr/>
            </p:nvSpPr>
            <p:spPr bwMode="auto">
              <a:xfrm>
                <a:off x="3801" y="2160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D2</a:t>
                </a:r>
              </a:p>
            </p:txBody>
          </p:sp>
          <p:sp>
            <p:nvSpPr>
              <p:cNvPr id="13329" name="Rectangle 11"/>
              <p:cNvSpPr>
                <a:spLocks noChangeArrowheads="1"/>
              </p:cNvSpPr>
              <p:nvPr/>
            </p:nvSpPr>
            <p:spPr bwMode="auto">
              <a:xfrm>
                <a:off x="3331" y="2160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D3</a:t>
                </a:r>
              </a:p>
            </p:txBody>
          </p:sp>
          <p:sp>
            <p:nvSpPr>
              <p:cNvPr id="13330" name="Rectangle 12"/>
              <p:cNvSpPr>
                <a:spLocks noChangeArrowheads="1"/>
              </p:cNvSpPr>
              <p:nvPr/>
            </p:nvSpPr>
            <p:spPr bwMode="auto">
              <a:xfrm>
                <a:off x="2861" y="2160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D4</a:t>
                </a:r>
              </a:p>
            </p:txBody>
          </p:sp>
          <p:sp>
            <p:nvSpPr>
              <p:cNvPr id="13331" name="Rectangle 13"/>
              <p:cNvSpPr>
                <a:spLocks noChangeArrowheads="1"/>
              </p:cNvSpPr>
              <p:nvPr/>
            </p:nvSpPr>
            <p:spPr bwMode="auto">
              <a:xfrm>
                <a:off x="2391" y="2160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D5</a:t>
                </a:r>
              </a:p>
            </p:txBody>
          </p:sp>
          <p:sp>
            <p:nvSpPr>
              <p:cNvPr id="13332" name="Rectangle 14"/>
              <p:cNvSpPr>
                <a:spLocks noChangeArrowheads="1"/>
              </p:cNvSpPr>
              <p:nvPr/>
            </p:nvSpPr>
            <p:spPr bwMode="auto">
              <a:xfrm>
                <a:off x="1921" y="2160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D6</a:t>
                </a:r>
              </a:p>
            </p:txBody>
          </p:sp>
          <p:sp>
            <p:nvSpPr>
              <p:cNvPr id="13333" name="Rectangle 15"/>
              <p:cNvSpPr>
                <a:spLocks noChangeArrowheads="1"/>
              </p:cNvSpPr>
              <p:nvPr/>
            </p:nvSpPr>
            <p:spPr bwMode="auto">
              <a:xfrm>
                <a:off x="1451" y="2160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D7</a:t>
                </a:r>
              </a:p>
            </p:txBody>
          </p:sp>
          <p:sp>
            <p:nvSpPr>
              <p:cNvPr id="13334" name="Rectangle 16"/>
              <p:cNvSpPr>
                <a:spLocks noChangeArrowheads="1"/>
              </p:cNvSpPr>
              <p:nvPr/>
            </p:nvSpPr>
            <p:spPr bwMode="auto">
              <a:xfrm>
                <a:off x="4741" y="2658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IT0</a:t>
                </a:r>
              </a:p>
            </p:txBody>
          </p:sp>
          <p:sp>
            <p:nvSpPr>
              <p:cNvPr id="13335" name="Rectangle 17"/>
              <p:cNvSpPr>
                <a:spLocks noChangeArrowheads="1"/>
              </p:cNvSpPr>
              <p:nvPr/>
            </p:nvSpPr>
            <p:spPr bwMode="auto">
              <a:xfrm>
                <a:off x="4271" y="2658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IE0</a:t>
                </a:r>
              </a:p>
            </p:txBody>
          </p:sp>
          <p:sp>
            <p:nvSpPr>
              <p:cNvPr id="13336" name="Rectangle 18"/>
              <p:cNvSpPr>
                <a:spLocks noChangeArrowheads="1"/>
              </p:cNvSpPr>
              <p:nvPr/>
            </p:nvSpPr>
            <p:spPr bwMode="auto">
              <a:xfrm>
                <a:off x="3801" y="2658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IT1</a:t>
                </a:r>
              </a:p>
            </p:txBody>
          </p:sp>
          <p:sp>
            <p:nvSpPr>
              <p:cNvPr id="13337" name="Rectangle 19"/>
              <p:cNvSpPr>
                <a:spLocks noChangeArrowheads="1"/>
              </p:cNvSpPr>
              <p:nvPr/>
            </p:nvSpPr>
            <p:spPr bwMode="auto">
              <a:xfrm>
                <a:off x="3331" y="2658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IE1</a:t>
                </a:r>
              </a:p>
            </p:txBody>
          </p:sp>
          <p:sp>
            <p:nvSpPr>
              <p:cNvPr id="13338" name="Rectangle 20"/>
              <p:cNvSpPr>
                <a:spLocks noChangeArrowheads="1"/>
              </p:cNvSpPr>
              <p:nvPr/>
            </p:nvSpPr>
            <p:spPr bwMode="auto">
              <a:xfrm>
                <a:off x="2861" y="2658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>
                    <a:solidFill>
                      <a:srgbClr val="FF0000"/>
                    </a:solidFill>
                  </a:rPr>
                  <a:t>TR0</a:t>
                </a:r>
              </a:p>
            </p:txBody>
          </p:sp>
          <p:sp>
            <p:nvSpPr>
              <p:cNvPr id="13339" name="Rectangle 21"/>
              <p:cNvSpPr>
                <a:spLocks noChangeArrowheads="1"/>
              </p:cNvSpPr>
              <p:nvPr/>
            </p:nvSpPr>
            <p:spPr bwMode="auto">
              <a:xfrm>
                <a:off x="2391" y="2658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>
                    <a:solidFill>
                      <a:srgbClr val="FF0000"/>
                    </a:solidFill>
                  </a:rPr>
                  <a:t>TF0</a:t>
                </a:r>
              </a:p>
            </p:txBody>
          </p:sp>
          <p:sp>
            <p:nvSpPr>
              <p:cNvPr id="13340" name="Rectangle 22"/>
              <p:cNvSpPr>
                <a:spLocks noChangeArrowheads="1"/>
              </p:cNvSpPr>
              <p:nvPr/>
            </p:nvSpPr>
            <p:spPr bwMode="auto">
              <a:xfrm>
                <a:off x="1921" y="2658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>
                    <a:solidFill>
                      <a:schemeClr val="hlink"/>
                    </a:solidFill>
                  </a:rPr>
                  <a:t>TR1</a:t>
                </a:r>
              </a:p>
            </p:txBody>
          </p:sp>
          <p:sp>
            <p:nvSpPr>
              <p:cNvPr id="13341" name="Rectangle 23"/>
              <p:cNvSpPr>
                <a:spLocks noChangeArrowheads="1"/>
              </p:cNvSpPr>
              <p:nvPr/>
            </p:nvSpPr>
            <p:spPr bwMode="auto">
              <a:xfrm>
                <a:off x="1451" y="2658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>
                    <a:solidFill>
                      <a:schemeClr val="hlink"/>
                    </a:solidFill>
                  </a:rPr>
                  <a:t>TF1</a:t>
                </a:r>
              </a:p>
            </p:txBody>
          </p:sp>
          <p:sp>
            <p:nvSpPr>
              <p:cNvPr id="13342" name="Rectangle 24"/>
              <p:cNvSpPr>
                <a:spLocks noChangeArrowheads="1"/>
              </p:cNvSpPr>
              <p:nvPr/>
            </p:nvSpPr>
            <p:spPr bwMode="auto">
              <a:xfrm>
                <a:off x="4741" y="2409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88</a:t>
                </a:r>
              </a:p>
            </p:txBody>
          </p:sp>
          <p:sp>
            <p:nvSpPr>
              <p:cNvPr id="13343" name="Rectangle 25"/>
              <p:cNvSpPr>
                <a:spLocks noChangeArrowheads="1"/>
              </p:cNvSpPr>
              <p:nvPr/>
            </p:nvSpPr>
            <p:spPr bwMode="auto">
              <a:xfrm>
                <a:off x="4271" y="2409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89</a:t>
                </a:r>
              </a:p>
            </p:txBody>
          </p:sp>
          <p:sp>
            <p:nvSpPr>
              <p:cNvPr id="13344" name="Rectangle 26"/>
              <p:cNvSpPr>
                <a:spLocks noChangeArrowheads="1"/>
              </p:cNvSpPr>
              <p:nvPr/>
            </p:nvSpPr>
            <p:spPr bwMode="auto">
              <a:xfrm>
                <a:off x="3801" y="2409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8A</a:t>
                </a:r>
              </a:p>
            </p:txBody>
          </p:sp>
          <p:sp>
            <p:nvSpPr>
              <p:cNvPr id="13345" name="Rectangle 27"/>
              <p:cNvSpPr>
                <a:spLocks noChangeArrowheads="1"/>
              </p:cNvSpPr>
              <p:nvPr/>
            </p:nvSpPr>
            <p:spPr bwMode="auto">
              <a:xfrm>
                <a:off x="3331" y="2409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8B</a:t>
                </a:r>
              </a:p>
            </p:txBody>
          </p:sp>
          <p:sp>
            <p:nvSpPr>
              <p:cNvPr id="13346" name="Rectangle 28"/>
              <p:cNvSpPr>
                <a:spLocks noChangeArrowheads="1"/>
              </p:cNvSpPr>
              <p:nvPr/>
            </p:nvSpPr>
            <p:spPr bwMode="auto">
              <a:xfrm>
                <a:off x="2861" y="2409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 dirty="0"/>
                  <a:t>8C</a:t>
                </a:r>
              </a:p>
            </p:txBody>
          </p:sp>
          <p:sp>
            <p:nvSpPr>
              <p:cNvPr id="13347" name="Rectangle 29"/>
              <p:cNvSpPr>
                <a:spLocks noChangeArrowheads="1"/>
              </p:cNvSpPr>
              <p:nvPr/>
            </p:nvSpPr>
            <p:spPr bwMode="auto">
              <a:xfrm>
                <a:off x="2391" y="2409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8D</a:t>
                </a:r>
              </a:p>
            </p:txBody>
          </p:sp>
          <p:sp>
            <p:nvSpPr>
              <p:cNvPr id="13348" name="Rectangle 30"/>
              <p:cNvSpPr>
                <a:spLocks noChangeArrowheads="1"/>
              </p:cNvSpPr>
              <p:nvPr/>
            </p:nvSpPr>
            <p:spPr bwMode="auto">
              <a:xfrm>
                <a:off x="1921" y="2409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8E</a:t>
                </a:r>
              </a:p>
            </p:txBody>
          </p:sp>
          <p:sp>
            <p:nvSpPr>
              <p:cNvPr id="13349" name="Rectangle 31"/>
              <p:cNvSpPr>
                <a:spLocks noChangeArrowheads="1"/>
              </p:cNvSpPr>
              <p:nvPr/>
            </p:nvSpPr>
            <p:spPr bwMode="auto">
              <a:xfrm>
                <a:off x="1451" y="2409"/>
                <a:ext cx="470" cy="249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2000" b="1"/>
                  <a:t>8F</a:t>
                </a:r>
              </a:p>
            </p:txBody>
          </p:sp>
          <p:sp>
            <p:nvSpPr>
              <p:cNvPr id="13350" name="Line 32"/>
              <p:cNvSpPr>
                <a:spLocks noChangeShapeType="1"/>
              </p:cNvSpPr>
              <p:nvPr/>
            </p:nvSpPr>
            <p:spPr bwMode="auto">
              <a:xfrm>
                <a:off x="1451" y="2160"/>
                <a:ext cx="3760" cy="0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51" name="Line 33"/>
              <p:cNvSpPr>
                <a:spLocks noChangeShapeType="1"/>
              </p:cNvSpPr>
              <p:nvPr/>
            </p:nvSpPr>
            <p:spPr bwMode="auto">
              <a:xfrm>
                <a:off x="1451" y="2658"/>
                <a:ext cx="94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52" name="Line 34"/>
              <p:cNvSpPr>
                <a:spLocks noChangeShapeType="1"/>
              </p:cNvSpPr>
              <p:nvPr/>
            </p:nvSpPr>
            <p:spPr bwMode="auto">
              <a:xfrm>
                <a:off x="1451" y="2160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53" name="Line 35"/>
              <p:cNvSpPr>
                <a:spLocks noChangeShapeType="1"/>
              </p:cNvSpPr>
              <p:nvPr/>
            </p:nvSpPr>
            <p:spPr bwMode="auto">
              <a:xfrm>
                <a:off x="1921" y="2160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54" name="Line 36"/>
              <p:cNvSpPr>
                <a:spLocks noChangeShapeType="1"/>
              </p:cNvSpPr>
              <p:nvPr/>
            </p:nvSpPr>
            <p:spPr bwMode="auto">
              <a:xfrm>
                <a:off x="2391" y="2160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55" name="Line 37"/>
              <p:cNvSpPr>
                <a:spLocks noChangeShapeType="1"/>
              </p:cNvSpPr>
              <p:nvPr/>
            </p:nvSpPr>
            <p:spPr bwMode="auto">
              <a:xfrm>
                <a:off x="2861" y="2160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56" name="Line 38"/>
              <p:cNvSpPr>
                <a:spLocks noChangeShapeType="1"/>
              </p:cNvSpPr>
              <p:nvPr/>
            </p:nvSpPr>
            <p:spPr bwMode="auto">
              <a:xfrm>
                <a:off x="3331" y="2160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57" name="Line 39"/>
              <p:cNvSpPr>
                <a:spLocks noChangeShapeType="1"/>
              </p:cNvSpPr>
              <p:nvPr/>
            </p:nvSpPr>
            <p:spPr bwMode="auto">
              <a:xfrm>
                <a:off x="3801" y="2160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58" name="Line 40"/>
              <p:cNvSpPr>
                <a:spLocks noChangeShapeType="1"/>
              </p:cNvSpPr>
              <p:nvPr/>
            </p:nvSpPr>
            <p:spPr bwMode="auto">
              <a:xfrm>
                <a:off x="4271" y="2160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59" name="Line 41"/>
              <p:cNvSpPr>
                <a:spLocks noChangeShapeType="1"/>
              </p:cNvSpPr>
              <p:nvPr/>
            </p:nvSpPr>
            <p:spPr bwMode="auto">
              <a:xfrm>
                <a:off x="4741" y="2160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60" name="Line 42"/>
              <p:cNvSpPr>
                <a:spLocks noChangeShapeType="1"/>
              </p:cNvSpPr>
              <p:nvPr/>
            </p:nvSpPr>
            <p:spPr bwMode="auto">
              <a:xfrm>
                <a:off x="5211" y="2160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61" name="Line 43"/>
              <p:cNvSpPr>
                <a:spLocks noChangeShapeType="1"/>
              </p:cNvSpPr>
              <p:nvPr/>
            </p:nvSpPr>
            <p:spPr bwMode="auto">
              <a:xfrm>
                <a:off x="1451" y="2409"/>
                <a:ext cx="3760" cy="0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362" name="Line 44"/>
              <p:cNvSpPr>
                <a:spLocks noChangeShapeType="1"/>
              </p:cNvSpPr>
              <p:nvPr/>
            </p:nvSpPr>
            <p:spPr bwMode="auto">
              <a:xfrm>
                <a:off x="1451" y="2409"/>
                <a:ext cx="0" cy="498"/>
              </a:xfrm>
              <a:prstGeom prst="line">
                <a:avLst/>
              </a:prstGeom>
              <a:grp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63" name="Line 45"/>
              <p:cNvSpPr>
                <a:spLocks noChangeShapeType="1"/>
              </p:cNvSpPr>
              <p:nvPr/>
            </p:nvSpPr>
            <p:spPr bwMode="auto">
              <a:xfrm>
                <a:off x="1921" y="2409"/>
                <a:ext cx="0" cy="49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64" name="Line 46"/>
              <p:cNvSpPr>
                <a:spLocks noChangeShapeType="1"/>
              </p:cNvSpPr>
              <p:nvPr/>
            </p:nvSpPr>
            <p:spPr bwMode="auto">
              <a:xfrm>
                <a:off x="2391" y="2409"/>
                <a:ext cx="0" cy="249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65" name="Line 47"/>
              <p:cNvSpPr>
                <a:spLocks noChangeShapeType="1"/>
              </p:cNvSpPr>
              <p:nvPr/>
            </p:nvSpPr>
            <p:spPr bwMode="auto">
              <a:xfrm>
                <a:off x="2861" y="2409"/>
                <a:ext cx="0" cy="249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66" name="Line 48"/>
              <p:cNvSpPr>
                <a:spLocks noChangeShapeType="1"/>
              </p:cNvSpPr>
              <p:nvPr/>
            </p:nvSpPr>
            <p:spPr bwMode="auto">
              <a:xfrm>
                <a:off x="3331" y="2409"/>
                <a:ext cx="0" cy="249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67" name="Line 49"/>
              <p:cNvSpPr>
                <a:spLocks noChangeShapeType="1"/>
              </p:cNvSpPr>
              <p:nvPr/>
            </p:nvSpPr>
            <p:spPr bwMode="auto">
              <a:xfrm>
                <a:off x="3801" y="2409"/>
                <a:ext cx="0" cy="49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68" name="Line 50"/>
              <p:cNvSpPr>
                <a:spLocks noChangeShapeType="1"/>
              </p:cNvSpPr>
              <p:nvPr/>
            </p:nvSpPr>
            <p:spPr bwMode="auto">
              <a:xfrm>
                <a:off x="4271" y="2409"/>
                <a:ext cx="0" cy="49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69" name="Line 51"/>
              <p:cNvSpPr>
                <a:spLocks noChangeShapeType="1"/>
              </p:cNvSpPr>
              <p:nvPr/>
            </p:nvSpPr>
            <p:spPr bwMode="auto">
              <a:xfrm>
                <a:off x="4741" y="2409"/>
                <a:ext cx="0" cy="49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70" name="Line 52"/>
              <p:cNvSpPr>
                <a:spLocks noChangeShapeType="1"/>
              </p:cNvSpPr>
              <p:nvPr/>
            </p:nvSpPr>
            <p:spPr bwMode="auto">
              <a:xfrm>
                <a:off x="5211" y="2409"/>
                <a:ext cx="0" cy="498"/>
              </a:xfrm>
              <a:prstGeom prst="line">
                <a:avLst/>
              </a:prstGeom>
              <a:grp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71" name="Line 53"/>
              <p:cNvSpPr>
                <a:spLocks noChangeShapeType="1"/>
              </p:cNvSpPr>
              <p:nvPr/>
            </p:nvSpPr>
            <p:spPr bwMode="auto">
              <a:xfrm>
                <a:off x="2391" y="2658"/>
                <a:ext cx="940" cy="0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72" name="Line 54"/>
              <p:cNvSpPr>
                <a:spLocks noChangeShapeType="1"/>
              </p:cNvSpPr>
              <p:nvPr/>
            </p:nvSpPr>
            <p:spPr bwMode="auto">
              <a:xfrm>
                <a:off x="2391" y="2907"/>
                <a:ext cx="940" cy="0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73" name="Line 55"/>
              <p:cNvSpPr>
                <a:spLocks noChangeShapeType="1"/>
              </p:cNvSpPr>
              <p:nvPr/>
            </p:nvSpPr>
            <p:spPr bwMode="auto">
              <a:xfrm>
                <a:off x="1451" y="2907"/>
                <a:ext cx="940" cy="0"/>
              </a:xfrm>
              <a:prstGeom prst="line">
                <a:avLst/>
              </a:prstGeom>
              <a:grp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74" name="Line 56"/>
              <p:cNvSpPr>
                <a:spLocks noChangeShapeType="1"/>
              </p:cNvSpPr>
              <p:nvPr/>
            </p:nvSpPr>
            <p:spPr bwMode="auto">
              <a:xfrm>
                <a:off x="2391" y="2658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75" name="Line 57"/>
              <p:cNvSpPr>
                <a:spLocks noChangeShapeType="1"/>
              </p:cNvSpPr>
              <p:nvPr/>
            </p:nvSpPr>
            <p:spPr bwMode="auto">
              <a:xfrm>
                <a:off x="2861" y="2658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76" name="Line 58"/>
              <p:cNvSpPr>
                <a:spLocks noChangeShapeType="1"/>
              </p:cNvSpPr>
              <p:nvPr/>
            </p:nvSpPr>
            <p:spPr bwMode="auto">
              <a:xfrm>
                <a:off x="3331" y="2658"/>
                <a:ext cx="188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77" name="Line 59"/>
              <p:cNvSpPr>
                <a:spLocks noChangeShapeType="1"/>
              </p:cNvSpPr>
              <p:nvPr/>
            </p:nvSpPr>
            <p:spPr bwMode="auto">
              <a:xfrm>
                <a:off x="3331" y="2907"/>
                <a:ext cx="1880" cy="0"/>
              </a:xfrm>
              <a:prstGeom prst="line">
                <a:avLst/>
              </a:prstGeom>
              <a:grp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13378" name="Line 60"/>
              <p:cNvSpPr>
                <a:spLocks noChangeShapeType="1"/>
              </p:cNvSpPr>
              <p:nvPr/>
            </p:nvSpPr>
            <p:spPr bwMode="auto">
              <a:xfrm>
                <a:off x="3331" y="2658"/>
                <a:ext cx="0" cy="249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13323" name="Text Box 61"/>
            <p:cNvSpPr txBox="1">
              <a:spLocks noChangeArrowheads="1"/>
            </p:cNvSpPr>
            <p:nvPr/>
          </p:nvSpPr>
          <p:spPr bwMode="auto">
            <a:xfrm>
              <a:off x="952" y="2432"/>
              <a:ext cx="477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>
                  <a:latin typeface="Times New Roman" pitchFamily="18" charset="0"/>
                  <a:ea typeface="幼圆" pitchFamily="49" charset="-122"/>
                </a:rPr>
                <a:t>位地址</a:t>
              </a:r>
            </a:p>
          </p:txBody>
        </p:sp>
        <p:sp>
          <p:nvSpPr>
            <p:cNvPr id="35902" name="Text Box 62"/>
            <p:cNvSpPr txBox="1">
              <a:spLocks noChangeArrowheads="1"/>
            </p:cNvSpPr>
            <p:nvPr/>
          </p:nvSpPr>
          <p:spPr bwMode="auto">
            <a:xfrm>
              <a:off x="295" y="2296"/>
              <a:ext cx="612" cy="519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1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TCON</a:t>
              </a:r>
              <a:br>
                <a:rPr kumimoji="1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</a:br>
              <a:r>
                <a:rPr kumimoji="1"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字节地址</a:t>
              </a:r>
              <a:r>
                <a:rPr kumimoji="1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88H</a:t>
              </a:r>
            </a:p>
          </p:txBody>
        </p:sp>
        <p:sp>
          <p:nvSpPr>
            <p:cNvPr id="13325" name="Text Box 63"/>
            <p:cNvSpPr txBox="1">
              <a:spLocks noChangeArrowheads="1"/>
            </p:cNvSpPr>
            <p:nvPr/>
          </p:nvSpPr>
          <p:spPr bwMode="auto">
            <a:xfrm>
              <a:off x="952" y="2682"/>
              <a:ext cx="477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>
                  <a:latin typeface="Times New Roman" pitchFamily="18" charset="0"/>
                  <a:ea typeface="幼圆" pitchFamily="49" charset="-122"/>
                </a:rPr>
                <a:t>位定义</a:t>
              </a:r>
            </a:p>
          </p:txBody>
        </p:sp>
      </p:grpSp>
      <p:pic>
        <p:nvPicPr>
          <p:cNvPr id="133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5875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46D819BB-9A87-40D4-84B0-4FAB1947DD35}" type="slidenum">
              <a:rPr lang="en-US" altLang="zh-CN" smtClean="0"/>
              <a:t>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autoUpdateAnimBg="0"/>
      <p:bldP spid="35844" grpId="0" autoUpdateAnimBg="0"/>
    </p:bldLst>
  </p:timing>
</p:sld>
</file>

<file path=ppt/theme/theme1.xml><?xml version="1.0" encoding="utf-8"?>
<a:theme xmlns:a="http://schemas.openxmlformats.org/drawingml/2006/main" name="演示文稿4">
  <a:themeElements>
    <a:clrScheme name="演示文稿4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演示文稿4">
      <a:majorFont>
        <a:latin typeface="黑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文稿4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4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7587</TotalTime>
  <Words>1676</Words>
  <Application>Microsoft Office PowerPoint</Application>
  <PresentationFormat>全屏显示(4:3)</PresentationFormat>
  <Paragraphs>225</Paragraphs>
  <Slides>29</Slides>
  <Notes>9</Notes>
  <HiddenSlides>2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黑体</vt:lpstr>
      <vt:lpstr>华文行楷</vt:lpstr>
      <vt:lpstr>华文中宋</vt:lpstr>
      <vt:lpstr>楷体_GB2312</vt:lpstr>
      <vt:lpstr>宋体</vt:lpstr>
      <vt:lpstr>幼圆</vt:lpstr>
      <vt:lpstr>Arial</vt:lpstr>
      <vt:lpstr>Arial Black</vt:lpstr>
      <vt:lpstr>Cambria Math</vt:lpstr>
      <vt:lpstr>Helvetica</vt:lpstr>
      <vt:lpstr>Symbol</vt:lpstr>
      <vt:lpstr>Times New Roman</vt:lpstr>
      <vt:lpstr>Wingdings</vt:lpstr>
      <vt:lpstr>演示文稿4</vt:lpstr>
      <vt:lpstr>Visio</vt:lpstr>
      <vt:lpstr>文档</vt:lpstr>
      <vt:lpstr>第6章 MCS-51单片机的定时/计数器</vt:lpstr>
      <vt:lpstr>6.1 定时器的定时与计数功能</vt:lpstr>
      <vt:lpstr>1. 定时器的结构</vt:lpstr>
      <vt:lpstr>加1计数器输入的计数脉冲有两个来源：</vt:lpstr>
      <vt:lpstr>2. 计数功能</vt:lpstr>
      <vt:lpstr>3. 定时器的定时功能</vt:lpstr>
      <vt:lpstr>6.2 定时器的有关寄存器</vt:lpstr>
      <vt:lpstr>6.2.1 TCON定时器控制/状态寄存器</vt:lpstr>
      <vt:lpstr>6.2.1   TCON定时器控制/状态寄存器</vt:lpstr>
      <vt:lpstr>6.2.2  TMOD定时器方式寄存器</vt:lpstr>
      <vt:lpstr>6.2.2  TMOD定时器方式寄存器（89H）</vt:lpstr>
      <vt:lpstr>6.2.3 定时器的计数数据寄存器 </vt:lpstr>
      <vt:lpstr>6.3 定时器的四种工作方式</vt:lpstr>
      <vt:lpstr>方式0为13位计数，原理图如6-8所示。</vt:lpstr>
      <vt:lpstr>PowerPoint 演示文稿</vt:lpstr>
      <vt:lpstr>6.3.2  定时/计数器的工作方式1</vt:lpstr>
      <vt:lpstr>6.3.3  定时/计数器的工作方式2 </vt:lpstr>
      <vt:lpstr>6.3.4  定时/计数器的工作方式3 </vt:lpstr>
      <vt:lpstr> 6.4 定时器的应用 </vt:lpstr>
      <vt:lpstr>计算时间常数X(计算初值)</vt:lpstr>
      <vt:lpstr>PowerPoint 演示文稿</vt:lpstr>
      <vt:lpstr>2.定时器／计数器的编程和应用</vt:lpstr>
      <vt:lpstr>(l)设置TMOD寄存器</vt:lpstr>
      <vt:lpstr>参考程序如下：</vt:lpstr>
      <vt:lpstr>PowerPoint 演示文稿</vt:lpstr>
      <vt:lpstr>3.计数器的应用</vt:lpstr>
      <vt:lpstr>(1)设置TMOD寄存器</vt:lpstr>
      <vt:lpstr>参考程序如下：</vt:lpstr>
      <vt:lpstr> 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OurEDA</dc:creator>
  <cp:lastModifiedBy>OurEDA</cp:lastModifiedBy>
  <cp:revision>149</cp:revision>
  <cp:lastPrinted>1601-01-01T00:00:00Z</cp:lastPrinted>
  <dcterms:created xsi:type="dcterms:W3CDTF">1601-01-01T00:00:00Z</dcterms:created>
  <dcterms:modified xsi:type="dcterms:W3CDTF">2020-06-05T06:55:18Z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